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409" r:id="rId2"/>
    <p:sldId id="695" r:id="rId3"/>
    <p:sldId id="1331" r:id="rId4"/>
    <p:sldId id="1881" r:id="rId5"/>
    <p:sldId id="1882" r:id="rId6"/>
    <p:sldId id="1705" r:id="rId7"/>
    <p:sldId id="1348" r:id="rId8"/>
    <p:sldId id="1353" r:id="rId9"/>
    <p:sldId id="1338" r:id="rId10"/>
    <p:sldId id="1862" r:id="rId11"/>
    <p:sldId id="1883" r:id="rId12"/>
    <p:sldId id="1884" r:id="rId13"/>
    <p:sldId id="1885" r:id="rId14"/>
    <p:sldId id="1886" r:id="rId15"/>
    <p:sldId id="1819" r:id="rId16"/>
    <p:sldId id="1887" r:id="rId17"/>
    <p:sldId id="1822" r:id="rId18"/>
    <p:sldId id="699" r:id="rId19"/>
    <p:sldId id="668" r:id="rId20"/>
    <p:sldId id="654" r:id="rId21"/>
    <p:sldId id="669" r:id="rId22"/>
    <p:sldId id="777" r:id="rId23"/>
    <p:sldId id="778" r:id="rId24"/>
    <p:sldId id="779" r:id="rId25"/>
    <p:sldId id="776" r:id="rId26"/>
    <p:sldId id="781" r:id="rId27"/>
    <p:sldId id="782" r:id="rId28"/>
    <p:sldId id="670" r:id="rId2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suda Yoshinobu" initials="MY" lastIdx="1" clrIdx="0">
    <p:extLst>
      <p:ext uri="{19B8F6BF-5375-455C-9EA6-DF929625EA0E}">
        <p15:presenceInfo xmlns:p15="http://schemas.microsoft.com/office/powerpoint/2012/main" userId="a80408346a960a0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534C"/>
    <a:srgbClr val="009BC0"/>
    <a:srgbClr val="939598"/>
    <a:srgbClr val="4094D0"/>
    <a:srgbClr val="8F9FC8"/>
    <a:srgbClr val="FBE5D6"/>
    <a:srgbClr val="5B9BD5"/>
    <a:srgbClr val="90A8CC"/>
    <a:srgbClr val="4573A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82" autoAdjust="0"/>
    <p:restoredTop sz="93837" autoAdjust="0"/>
  </p:normalViewPr>
  <p:slideViewPr>
    <p:cSldViewPr snapToGrid="0" showGuides="1">
      <p:cViewPr varScale="1">
        <p:scale>
          <a:sx n="86" d="100"/>
          <a:sy n="86" d="100"/>
        </p:scale>
        <p:origin x="562" y="62"/>
      </p:cViewPr>
      <p:guideLst>
        <p:guide orient="horz" pos="2228"/>
        <p:guide pos="384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9.xml" Type="http://schemas.openxmlformats.org/officeDocument/2006/relationships/slide"/><Relationship Id="rId11" Target="slides/slide10.xml" Type="http://schemas.openxmlformats.org/officeDocument/2006/relationships/slide"/><Relationship Id="rId12" Target="slides/slide11.xml" Type="http://schemas.openxmlformats.org/officeDocument/2006/relationships/slide"/><Relationship Id="rId13" Target="slides/slide12.xml" Type="http://schemas.openxmlformats.org/officeDocument/2006/relationships/slide"/><Relationship Id="rId14" Target="slides/slide13.xml" Type="http://schemas.openxmlformats.org/officeDocument/2006/relationships/slide"/><Relationship Id="rId15" Target="slides/slide14.xml" Type="http://schemas.openxmlformats.org/officeDocument/2006/relationships/slide"/><Relationship Id="rId16" Target="slides/slide15.xml" Type="http://schemas.openxmlformats.org/officeDocument/2006/relationships/slide"/><Relationship Id="rId17" Target="slides/slide16.xml" Type="http://schemas.openxmlformats.org/officeDocument/2006/relationships/slide"/><Relationship Id="rId18" Target="slides/slide17.xml" Type="http://schemas.openxmlformats.org/officeDocument/2006/relationships/slide"/><Relationship Id="rId19" Target="slides/slide18.xml" Type="http://schemas.openxmlformats.org/officeDocument/2006/relationships/slide"/><Relationship Id="rId2" Target="slides/slide1.xml" Type="http://schemas.openxmlformats.org/officeDocument/2006/relationships/slide"/><Relationship Id="rId20" Target="slides/slide19.xml" Type="http://schemas.openxmlformats.org/officeDocument/2006/relationships/slide"/><Relationship Id="rId21" Target="slides/slide20.xml" Type="http://schemas.openxmlformats.org/officeDocument/2006/relationships/slide"/><Relationship Id="rId22" Target="slides/slide21.xml" Type="http://schemas.openxmlformats.org/officeDocument/2006/relationships/slide"/><Relationship Id="rId23" Target="slides/slide22.xml" Type="http://schemas.openxmlformats.org/officeDocument/2006/relationships/slide"/><Relationship Id="rId24" Target="slides/slide23.xml" Type="http://schemas.openxmlformats.org/officeDocument/2006/relationships/slide"/><Relationship Id="rId25" Target="slides/slide24.xml" Type="http://schemas.openxmlformats.org/officeDocument/2006/relationships/slide"/><Relationship Id="rId26" Target="slides/slide25.xml" Type="http://schemas.openxmlformats.org/officeDocument/2006/relationships/slide"/><Relationship Id="rId27" Target="slides/slide26.xml" Type="http://schemas.openxmlformats.org/officeDocument/2006/relationships/slide"/><Relationship Id="rId28" Target="slides/slide27.xml" Type="http://schemas.openxmlformats.org/officeDocument/2006/relationships/slide"/><Relationship Id="rId29" Target="slides/slide28.xml" Type="http://schemas.openxmlformats.org/officeDocument/2006/relationships/slide"/><Relationship Id="rId3" Target="slides/slide2.xml" Type="http://schemas.openxmlformats.org/officeDocument/2006/relationships/slide"/><Relationship Id="rId30" Target="notesMasters/notesMaster1.xml" Type="http://schemas.openxmlformats.org/officeDocument/2006/relationships/notesMaster"/><Relationship Id="rId31" Target="commentAuthors.xml" Type="http://schemas.openxmlformats.org/officeDocument/2006/relationships/commentAuthors"/><Relationship Id="rId32" Target="presProps.xml" Type="http://schemas.openxmlformats.org/officeDocument/2006/relationships/presProps"/><Relationship Id="rId33" Target="viewProps.xml" Type="http://schemas.openxmlformats.org/officeDocument/2006/relationships/viewProps"/><Relationship Id="rId34" Target="theme/theme1.xml" Type="http://schemas.openxmlformats.org/officeDocument/2006/relationships/theme"/><Relationship Id="rId35" Target="tableStyles.xml" Type="http://schemas.openxmlformats.org/officeDocument/2006/relationships/tableStyles"/><Relationship Id="rId4" Target="slides/slide3.xml" Type="http://schemas.openxmlformats.org/officeDocument/2006/relationships/slide"/><Relationship Id="rId5" Target="slides/slide4.xml" Type="http://schemas.openxmlformats.org/officeDocument/2006/relationships/slide"/><Relationship Id="rId6" Target="slides/slide5.xml" Type="http://schemas.openxmlformats.org/officeDocument/2006/relationships/slide"/><Relationship Id="rId7" Target="slides/slide6.xml" Type="http://schemas.openxmlformats.org/officeDocument/2006/relationships/slide"/><Relationship Id="rId8" Target="slides/slide7.xml" Type="http://schemas.openxmlformats.org/officeDocument/2006/relationships/slide"/><Relationship Id="rId9" Target="slides/slide8.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CE9551-5249-4C5C-BCDD-728DA03A6A82}" type="datetimeFigureOut">
              <a:rPr kumimoji="1" lang="ja-JP" altLang="en-US" smtClean="0"/>
              <a:t>2026/2/18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7C021A-963B-45C5-8F32-A110EC34F028}" type="slidenum">
              <a:rPr kumimoji="1" lang="ja-JP" altLang="en-US" smtClean="0"/>
              <a:t>‹#›</a:t>
            </a:fld>
            <a:endParaRPr kumimoji="1" lang="ja-JP" altLang="en-US"/>
          </a:p>
        </p:txBody>
      </p:sp>
    </p:spTree>
    <p:extLst>
      <p:ext uri="{BB962C8B-B14F-4D97-AF65-F5344CB8AC3E}">
        <p14:creationId xmlns:p14="http://schemas.microsoft.com/office/powerpoint/2010/main" val="35788759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C9F8B4B-A2FE-4574-8C4E-501820B5CAC6}" type="slidenum">
              <a:rPr kumimoji="1" lang="ja-JP" altLang="en-US" smtClean="0"/>
              <a:t>1</a:t>
            </a:fld>
            <a:endParaRPr kumimoji="1" lang="ja-JP" altLang="en-US" dirty="0"/>
          </a:p>
        </p:txBody>
      </p:sp>
    </p:spTree>
    <p:extLst>
      <p:ext uri="{BB962C8B-B14F-4D97-AF65-F5344CB8AC3E}">
        <p14:creationId xmlns:p14="http://schemas.microsoft.com/office/powerpoint/2010/main" val="120178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通常内科のトレーニングを受けていて、全人的な視点で診療を行っています</a:t>
            </a:r>
          </a:p>
        </p:txBody>
      </p:sp>
      <p:sp>
        <p:nvSpPr>
          <p:cNvPr id="4" name="スライド番号プレースホルダー 3"/>
          <p:cNvSpPr>
            <a:spLocks noGrp="1"/>
          </p:cNvSpPr>
          <p:nvPr>
            <p:ph type="sldNum" sz="quarter" idx="5"/>
          </p:nvPr>
        </p:nvSpPr>
        <p:spPr/>
        <p:txBody>
          <a:bodyPr/>
          <a:lstStyle/>
          <a:p>
            <a:fld id="{A17C021A-963B-45C5-8F32-A110EC34F028}" type="slidenum">
              <a:rPr kumimoji="1" lang="ja-JP" altLang="en-US" smtClean="0"/>
              <a:t>2</a:t>
            </a:fld>
            <a:endParaRPr kumimoji="1" lang="ja-JP" altLang="en-US"/>
          </a:p>
        </p:txBody>
      </p:sp>
    </p:spTree>
    <p:extLst>
      <p:ext uri="{BB962C8B-B14F-4D97-AF65-F5344CB8AC3E}">
        <p14:creationId xmlns:p14="http://schemas.microsoft.com/office/powerpoint/2010/main" val="3420324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A76954E0-1A62-4CD1-B22A-8660C8F69A4A}" type="slidenum">
              <a:rPr kumimoji="1" lang="ja-JP" altLang="en-US" smtClean="0"/>
              <a:t>3</a:t>
            </a:fld>
            <a:endParaRPr kumimoji="1" lang="ja-JP" altLang="en-US"/>
          </a:p>
        </p:txBody>
      </p:sp>
    </p:spTree>
    <p:extLst>
      <p:ext uri="{BB962C8B-B14F-4D97-AF65-F5344CB8AC3E}">
        <p14:creationId xmlns:p14="http://schemas.microsoft.com/office/powerpoint/2010/main" val="3323112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6AF81-192B-713B-1A23-9B1177124FA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5E58FEA-428B-5C43-62F5-2462DACA324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9462891-A1CF-F67E-C6F5-B3442AB55060}"/>
              </a:ext>
            </a:extLst>
          </p:cNvPr>
          <p:cNvSpPr>
            <a:spLocks noGrp="1"/>
          </p:cNvSpPr>
          <p:nvPr>
            <p:ph type="body" idx="1"/>
          </p:nvPr>
        </p:nvSpPr>
        <p:spPr/>
        <p:txBody>
          <a:bodyPr/>
          <a:lstStyle/>
          <a:p>
            <a:r>
              <a:rPr kumimoji="1" lang="ja-JP" altLang="en-US" dirty="0"/>
              <a:t>こちらが呼吸器疾患患者で起こっている悪循環のモデルになります。・・・。このような悪循環が</a:t>
            </a:r>
          </a:p>
        </p:txBody>
      </p:sp>
      <p:sp>
        <p:nvSpPr>
          <p:cNvPr id="4" name="スライド番号プレースホルダー 3">
            <a:extLst>
              <a:ext uri="{FF2B5EF4-FFF2-40B4-BE49-F238E27FC236}">
                <a16:creationId xmlns:a16="http://schemas.microsoft.com/office/drawing/2014/main" id="{8324B5B3-46E3-3A46-09FF-A668741935E7}"/>
              </a:ext>
            </a:extLst>
          </p:cNvPr>
          <p:cNvSpPr>
            <a:spLocks noGrp="1"/>
          </p:cNvSpPr>
          <p:nvPr>
            <p:ph type="sldNum" sz="quarter" idx="10"/>
          </p:nvPr>
        </p:nvSpPr>
        <p:spPr/>
        <p:txBody>
          <a:bodyPr/>
          <a:lstStyle/>
          <a:p>
            <a:fld id="{A17C021A-963B-45C5-8F32-A110EC34F028}" type="slidenum">
              <a:rPr kumimoji="1" lang="ja-JP" altLang="en-US" smtClean="0"/>
              <a:t>6</a:t>
            </a:fld>
            <a:endParaRPr kumimoji="1" lang="ja-JP" altLang="en-US"/>
          </a:p>
        </p:txBody>
      </p:sp>
    </p:spTree>
    <p:extLst>
      <p:ext uri="{BB962C8B-B14F-4D97-AF65-F5344CB8AC3E}">
        <p14:creationId xmlns:p14="http://schemas.microsoft.com/office/powerpoint/2010/main" val="4129770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A76954E0-1A62-4CD1-B22A-8660C8F69A4A}" type="slidenum">
              <a:rPr kumimoji="1" lang="ja-JP" altLang="en-US" smtClean="0"/>
              <a:t>7</a:t>
            </a:fld>
            <a:endParaRPr kumimoji="1" lang="ja-JP" altLang="en-US"/>
          </a:p>
        </p:txBody>
      </p:sp>
    </p:spTree>
    <p:extLst>
      <p:ext uri="{BB962C8B-B14F-4D97-AF65-F5344CB8AC3E}">
        <p14:creationId xmlns:p14="http://schemas.microsoft.com/office/powerpoint/2010/main" val="2802376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A76954E0-1A62-4CD1-B22A-8660C8F69A4A}" type="slidenum">
              <a:rPr kumimoji="1" lang="ja-JP" altLang="en-US" smtClean="0"/>
              <a:t>8</a:t>
            </a:fld>
            <a:endParaRPr kumimoji="1" lang="ja-JP" altLang="en-US"/>
          </a:p>
        </p:txBody>
      </p:sp>
    </p:spTree>
    <p:extLst>
      <p:ext uri="{BB962C8B-B14F-4D97-AF65-F5344CB8AC3E}">
        <p14:creationId xmlns:p14="http://schemas.microsoft.com/office/powerpoint/2010/main" val="3650153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A76954E0-1A62-4CD1-B22A-8660C8F69A4A}" type="slidenum">
              <a:rPr kumimoji="1" lang="ja-JP" altLang="en-US" smtClean="0"/>
              <a:t>9</a:t>
            </a:fld>
            <a:endParaRPr kumimoji="1" lang="ja-JP" altLang="en-US"/>
          </a:p>
        </p:txBody>
      </p:sp>
    </p:spTree>
    <p:extLst>
      <p:ext uri="{BB962C8B-B14F-4D97-AF65-F5344CB8AC3E}">
        <p14:creationId xmlns:p14="http://schemas.microsoft.com/office/powerpoint/2010/main" val="501170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DA779-010F-A09A-3179-E10A16D280F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89AF30D-DA1D-DD03-3EF9-545A2851A9D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ECC9CCA-3E9B-07E0-5394-2490497CA087}"/>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0F3EF8C0-AA79-1FF7-B0BD-EA68BF2004B7}"/>
              </a:ext>
            </a:extLst>
          </p:cNvPr>
          <p:cNvSpPr>
            <a:spLocks noGrp="1"/>
          </p:cNvSpPr>
          <p:nvPr>
            <p:ph type="sldNum" sz="quarter" idx="10"/>
          </p:nvPr>
        </p:nvSpPr>
        <p:spPr/>
        <p:txBody>
          <a:bodyPr/>
          <a:lstStyle/>
          <a:p>
            <a:fld id="{A76954E0-1A62-4CD1-B22A-8660C8F69A4A}" type="slidenum">
              <a:rPr kumimoji="1" lang="ja-JP" altLang="en-US" smtClean="0"/>
              <a:t>10</a:t>
            </a:fld>
            <a:endParaRPr kumimoji="1" lang="ja-JP" altLang="en-US"/>
          </a:p>
        </p:txBody>
      </p:sp>
    </p:spTree>
    <p:extLst>
      <p:ext uri="{BB962C8B-B14F-4D97-AF65-F5344CB8AC3E}">
        <p14:creationId xmlns:p14="http://schemas.microsoft.com/office/powerpoint/2010/main" val="423404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A76954E0-1A62-4CD1-B22A-8660C8F69A4A}" type="slidenum">
              <a:rPr kumimoji="1" lang="ja-JP" altLang="en-US" smtClean="0"/>
              <a:t>17</a:t>
            </a:fld>
            <a:endParaRPr kumimoji="1" lang="ja-JP" altLang="en-US"/>
          </a:p>
        </p:txBody>
      </p:sp>
    </p:spTree>
    <p:extLst>
      <p:ext uri="{BB962C8B-B14F-4D97-AF65-F5344CB8AC3E}">
        <p14:creationId xmlns:p14="http://schemas.microsoft.com/office/powerpoint/2010/main" val="1909329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このようにあるがままに本来の呼吸困難を捉えることができるようになると、注意固着は減ってきます</a:t>
            </a:r>
          </a:p>
        </p:txBody>
      </p:sp>
      <p:sp>
        <p:nvSpPr>
          <p:cNvPr id="4" name="スライド番号プレースホルダー 3"/>
          <p:cNvSpPr>
            <a:spLocks noGrp="1"/>
          </p:cNvSpPr>
          <p:nvPr>
            <p:ph type="sldNum" sz="quarter" idx="10"/>
          </p:nvPr>
        </p:nvSpPr>
        <p:spPr/>
        <p:txBody>
          <a:bodyPr/>
          <a:lstStyle/>
          <a:p>
            <a:fld id="{A17C021A-963B-45C5-8F32-A110EC34F028}" type="slidenum">
              <a:rPr kumimoji="1" lang="ja-JP" altLang="en-US" smtClean="0"/>
              <a:t>27</a:t>
            </a:fld>
            <a:endParaRPr kumimoji="1" lang="ja-JP" altLang="en-US"/>
          </a:p>
        </p:txBody>
      </p:sp>
    </p:spTree>
    <p:extLst>
      <p:ext uri="{BB962C8B-B14F-4D97-AF65-F5344CB8AC3E}">
        <p14:creationId xmlns:p14="http://schemas.microsoft.com/office/powerpoint/2010/main" val="1024081505"/>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3466651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1008396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666126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2867224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851220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300153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128984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2250235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3572050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1835689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B4C9DB7-B578-4DCC-A416-7BD6A8C510FE}" type="datetimeFigureOut">
              <a:rPr kumimoji="1" lang="ja-JP" altLang="en-US" smtClean="0"/>
              <a:t>2026/2/18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1636124750"/>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4C9DB7-B578-4DCC-A416-7BD6A8C510FE}" type="datetimeFigureOut">
              <a:rPr kumimoji="1" lang="ja-JP" altLang="en-US" smtClean="0"/>
              <a:t>2026/2/18</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06EBAF-EDE0-46F9-974B-DCB3528BB298}" type="slidenum">
              <a:rPr kumimoji="1" lang="ja-JP" altLang="en-US" smtClean="0"/>
              <a:t>‹#›</a:t>
            </a:fld>
            <a:endParaRPr kumimoji="1" lang="ja-JP" altLang="en-US"/>
          </a:p>
        </p:txBody>
      </p:sp>
    </p:spTree>
    <p:extLst>
      <p:ext uri="{BB962C8B-B14F-4D97-AF65-F5344CB8AC3E}">
        <p14:creationId xmlns:p14="http://schemas.microsoft.com/office/powerpoint/2010/main" val="4058483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4.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1.xml" Type="http://schemas.openxmlformats.org/officeDocument/2006/relationships/slideLayout"/><Relationship Id="rId10" Target="../media/image11.png" Type="http://schemas.openxmlformats.org/officeDocument/2006/relationships/image"/><Relationship Id="rId11" Target="../media/image12.png" Type="http://schemas.openxmlformats.org/officeDocument/2006/relationships/image"/><Relationship Id="rId12" Target="../media/image13.png" Type="http://schemas.openxmlformats.org/officeDocument/2006/relationships/image"/><Relationship Id="rId13" Target="../media/image14.png" Type="http://schemas.openxmlformats.org/officeDocument/2006/relationships/image"/><Relationship Id="rId2" Target="../notesSlides/notesSlide5.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6.xml" Type="http://schemas.openxmlformats.org/officeDocument/2006/relationships/notesSlide"/><Relationship Id="rId3" Target="../media/image15.png" Type="http://schemas.openxmlformats.org/officeDocument/2006/relationships/image"/><Relationship Id="rId4" Target="../media/image16.pn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7.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8.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9.xml" Type="http://schemas.openxmlformats.org/officeDocument/2006/relationships/notesSlide"/><Relationship Id="rId3" Target="../media/image25.png" Type="http://schemas.openxmlformats.org/officeDocument/2006/relationships/image"/><Relationship Id="rId4" Target="../media/image26.png" Type="http://schemas.openxmlformats.org/officeDocument/2006/relationships/image"/><Relationship Id="rId5" Target="../media/image27.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8.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9.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9.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9.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9.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7.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0.xml" Type="http://schemas.openxmlformats.org/officeDocument/2006/relationships/notesSlid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810872" y="5009741"/>
            <a:ext cx="8606117" cy="1200329"/>
          </a:xfrm>
          <a:prstGeom prst="rect">
            <a:avLst/>
          </a:prstGeom>
        </p:spPr>
        <p:txBody>
          <a:bodyPr wrap="square">
            <a:spAutoFit/>
          </a:bodyPr>
          <a:lstStyle/>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国立病院機構近畿中央呼吸器センター</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心療内科</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支持・緩和療法チーム</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松田　能宣</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4" name="角丸四角形 3"/>
          <p:cNvSpPr/>
          <p:nvPr/>
        </p:nvSpPr>
        <p:spPr>
          <a:xfrm>
            <a:off x="1042147" y="2616389"/>
            <a:ext cx="10098741" cy="1943408"/>
          </a:xfrm>
          <a:prstGeom prst="roundRect">
            <a:avLst>
              <a:gd name="adj" fmla="val 16509"/>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息苦しさの治療とケア</a:t>
            </a:r>
            <a:endParaRPr lang="en-US" altLang="ja-JP" sz="4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4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5"/>
          <p:cNvSpPr txBox="1"/>
          <p:nvPr/>
        </p:nvSpPr>
        <p:spPr>
          <a:xfrm>
            <a:off x="336177" y="1012283"/>
            <a:ext cx="11510682" cy="1154162"/>
          </a:xfrm>
          <a:prstGeom prst="rect">
            <a:avLst/>
          </a:prstGeom>
          <a:noFill/>
        </p:spPr>
        <p:txBody>
          <a:bodyPr wrap="square" rtlCol="0">
            <a:spAutoFit/>
          </a:bodyPr>
          <a:lstStyle/>
          <a:p>
            <a:pPr algn="ctr">
              <a:lnSpc>
                <a:spcPct val="150000"/>
              </a:lnSpc>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近畿中央呼吸器センターがんサロン</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lnSpc>
                <a:spcPct val="150000"/>
              </a:lnSpc>
            </a:pP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2026</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18</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水</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p>
        </p:txBody>
      </p:sp>
    </p:spTree>
    <p:extLst>
      <p:ext uri="{BB962C8B-B14F-4D97-AF65-F5344CB8AC3E}">
        <p14:creationId xmlns:p14="http://schemas.microsoft.com/office/powerpoint/2010/main" val="2136485201"/>
      </p:ext>
    </p:extLst>
  </p:cSld>
  <p:clrMapOvr>
    <a:masterClrMapping/>
  </p:clrMapOvr>
  <mc:AlternateContent xmlns:mc="http://schemas.openxmlformats.org/markup-compatibility/2006" xmlns:p14="http://schemas.microsoft.com/office/powerpoint/2010/main">
    <mc:Choice Requires="p14">
      <p:transition spd="slow" p14:dur="2000" advTm="13571"/>
    </mc:Choice>
    <mc:Fallback xmlns="">
      <p:transition spd="slow" advTm="1357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907823" y="2923825"/>
            <a:ext cx="8410222" cy="2031325"/>
          </a:xfrm>
          <a:prstGeom prst="rect">
            <a:avLst/>
          </a:prstGeom>
          <a:noFill/>
          <a:ln>
            <a:noFill/>
          </a:ln>
        </p:spPr>
        <p:txBody>
          <a:bodyPr wrap="square" rtlCol="0">
            <a:spAutoFit/>
          </a:bodyPr>
          <a:lstStyle/>
          <a:p>
            <a:pPr algn="ctr"/>
            <a:r>
              <a:rPr kumimoji="1" lang="ja-JP" altLang="en-US" sz="7200" b="1" dirty="0">
                <a:solidFill>
                  <a:schemeClr val="tx1">
                    <a:lumMod val="75000"/>
                    <a:lumOff val="25000"/>
                  </a:schemeClr>
                </a:solidFill>
                <a:latin typeface="メイリオ" panose="020B0604030504040204" pitchFamily="50" charset="-128"/>
                <a:ea typeface="メイリオ" panose="020B0604030504040204" pitchFamily="50" charset="-128"/>
              </a:rPr>
              <a:t>心 療</a:t>
            </a:r>
            <a:r>
              <a:rPr kumimoji="1" lang="ja-JP" altLang="en-US" sz="7200" b="1" dirty="0">
                <a:latin typeface="メイリオ" panose="020B0604030504040204" pitchFamily="50" charset="-128"/>
                <a:ea typeface="メイリオ" panose="020B0604030504040204" pitchFamily="50" charset="-128"/>
              </a:rPr>
              <a:t> </a:t>
            </a:r>
            <a:r>
              <a:rPr kumimoji="1" lang="ja-JP" altLang="en-US" sz="7200" b="1" dirty="0">
                <a:solidFill>
                  <a:schemeClr val="accent5"/>
                </a:solidFill>
                <a:latin typeface="メイリオ" panose="020B0604030504040204" pitchFamily="50" charset="-128"/>
                <a:ea typeface="メイリオ" panose="020B0604030504040204" pitchFamily="50" charset="-128"/>
              </a:rPr>
              <a:t>内 科</a:t>
            </a:r>
            <a:endParaRPr kumimoji="1" lang="en-US" altLang="ja-JP" sz="7200" b="1" dirty="0">
              <a:solidFill>
                <a:schemeClr val="accent5"/>
              </a:solidFill>
              <a:latin typeface="メイリオ" panose="020B0604030504040204" pitchFamily="50" charset="-128"/>
              <a:ea typeface="メイリオ" panose="020B0604030504040204" pitchFamily="50" charset="-128"/>
            </a:endParaRPr>
          </a:p>
          <a:p>
            <a:pPr algn="ctr"/>
            <a:r>
              <a:rPr lang="ja-JP" altLang="en-US" sz="5400" b="1" dirty="0">
                <a:solidFill>
                  <a:schemeClr val="accent5"/>
                </a:solidFill>
                <a:latin typeface="メイリオ" panose="020B0604030504040204" pitchFamily="50" charset="-128"/>
                <a:ea typeface="メイリオ" panose="020B0604030504040204" pitchFamily="50" charset="-128"/>
              </a:rPr>
              <a:t>心療内科は内科の一分野</a:t>
            </a:r>
            <a:endParaRPr kumimoji="1" lang="ja-JP" altLang="en-US" sz="5400" b="1" dirty="0">
              <a:solidFill>
                <a:schemeClr val="accent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6624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18"/>
          <p:cNvSpPr>
            <a:spLocks noChangeArrowheads="1"/>
          </p:cNvSpPr>
          <p:nvPr/>
        </p:nvSpPr>
        <p:spPr bwMode="auto">
          <a:xfrm>
            <a:off x="3746090" y="6308725"/>
            <a:ext cx="81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a:spcBef>
                <a:spcPct val="0"/>
              </a:spcBef>
              <a:buFontTx/>
              <a:buNone/>
            </a:pP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Parshall</a:t>
            </a: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MB,  et al.  Am J </a:t>
            </a:r>
            <a:r>
              <a:rPr lang="en-US" altLang="ja-JP" sz="1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Respir</a:t>
            </a: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Crit</a:t>
            </a: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Care Med 2012</a:t>
            </a:r>
            <a:endParaRPr lang="ja-JP"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タイトル 1">
            <a:extLst>
              <a:ext uri="{FF2B5EF4-FFF2-40B4-BE49-F238E27FC236}">
                <a16:creationId xmlns:a16="http://schemas.microsoft.com/office/drawing/2014/main" id="{18B94947-A7E7-3106-657E-6A6F40651286}"/>
              </a:ext>
            </a:extLst>
          </p:cNvPr>
          <p:cNvSpPr txBox="1">
            <a:spLocks/>
          </p:cNvSpPr>
          <p:nvPr/>
        </p:nvSpPr>
        <p:spPr>
          <a:xfrm>
            <a:off x="838200" y="147415"/>
            <a:ext cx="10515600" cy="97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rPr>
              <a:t>呼吸困難の定義</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2" name="図 1" descr="テキスト&#10;&#10;AI 生成コンテンツは誤りを含む可能性があります。">
            <a:extLst>
              <a:ext uri="{FF2B5EF4-FFF2-40B4-BE49-F238E27FC236}">
                <a16:creationId xmlns:a16="http://schemas.microsoft.com/office/drawing/2014/main" id="{910273D7-16DA-6BD2-BBB6-1A4E4348115A}"/>
              </a:ext>
            </a:extLst>
          </p:cNvPr>
          <p:cNvPicPr>
            <a:picLocks noChangeAspect="1"/>
          </p:cNvPicPr>
          <p:nvPr/>
        </p:nvPicPr>
        <p:blipFill>
          <a:blip r:embed="rId3"/>
          <a:stretch>
            <a:fillRect/>
          </a:stretch>
        </p:blipFill>
        <p:spPr>
          <a:xfrm>
            <a:off x="632525" y="1045968"/>
            <a:ext cx="11559475" cy="4249657"/>
          </a:xfrm>
          <a:prstGeom prst="rect">
            <a:avLst/>
          </a:prstGeom>
        </p:spPr>
      </p:pic>
    </p:spTree>
    <p:extLst>
      <p:ext uri="{BB962C8B-B14F-4D97-AF65-F5344CB8AC3E}">
        <p14:creationId xmlns:p14="http://schemas.microsoft.com/office/powerpoint/2010/main" val="3236515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3ADD34B6-6C5A-CDF4-C6ED-2CAAB3752BAE}"/>
              </a:ext>
            </a:extLst>
          </p:cNvPr>
          <p:cNvPicPr>
            <a:picLocks noChangeAspect="1"/>
          </p:cNvPicPr>
          <p:nvPr/>
        </p:nvPicPr>
        <p:blipFill>
          <a:blip r:embed="rId2"/>
          <a:stretch>
            <a:fillRect/>
          </a:stretch>
        </p:blipFill>
        <p:spPr>
          <a:xfrm>
            <a:off x="0" y="370873"/>
            <a:ext cx="12192000" cy="6116253"/>
          </a:xfrm>
          <a:prstGeom prst="rect">
            <a:avLst/>
          </a:prstGeom>
        </p:spPr>
      </p:pic>
    </p:spTree>
    <p:extLst>
      <p:ext uri="{BB962C8B-B14F-4D97-AF65-F5344CB8AC3E}">
        <p14:creationId xmlns:p14="http://schemas.microsoft.com/office/powerpoint/2010/main" val="3894632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3A91208C-9CC7-FC81-4252-70F453FE605C}"/>
              </a:ext>
            </a:extLst>
          </p:cNvPr>
          <p:cNvPicPr>
            <a:picLocks noChangeAspect="1"/>
          </p:cNvPicPr>
          <p:nvPr/>
        </p:nvPicPr>
        <p:blipFill>
          <a:blip r:embed="rId2"/>
          <a:stretch>
            <a:fillRect/>
          </a:stretch>
        </p:blipFill>
        <p:spPr>
          <a:xfrm>
            <a:off x="0" y="427659"/>
            <a:ext cx="12192000" cy="6002681"/>
          </a:xfrm>
          <a:prstGeom prst="rect">
            <a:avLst/>
          </a:prstGeom>
        </p:spPr>
      </p:pic>
    </p:spTree>
    <p:extLst>
      <p:ext uri="{BB962C8B-B14F-4D97-AF65-F5344CB8AC3E}">
        <p14:creationId xmlns:p14="http://schemas.microsoft.com/office/powerpoint/2010/main" val="3156997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15FEB-33E8-EA41-28A7-987148736322}"/>
            </a:ext>
          </a:extLst>
        </p:cNvPr>
        <p:cNvGrpSpPr/>
        <p:nvPr/>
      </p:nvGrpSpPr>
      <p:grpSpPr>
        <a:xfrm>
          <a:off x="0" y="0"/>
          <a:ext cx="0" cy="0"/>
          <a:chOff x="0" y="0"/>
          <a:chExt cx="0" cy="0"/>
        </a:xfrm>
      </p:grpSpPr>
      <p:sp>
        <p:nvSpPr>
          <p:cNvPr id="12" name="左右矢印 11">
            <a:extLst>
              <a:ext uri="{FF2B5EF4-FFF2-40B4-BE49-F238E27FC236}">
                <a16:creationId xmlns:a16="http://schemas.microsoft.com/office/drawing/2014/main" id="{9B876521-272B-809A-593F-6BA2F7AEC991}"/>
              </a:ext>
            </a:extLst>
          </p:cNvPr>
          <p:cNvSpPr/>
          <p:nvPr/>
        </p:nvSpPr>
        <p:spPr>
          <a:xfrm rot="2220000" flipV="1">
            <a:off x="4547522" y="4577752"/>
            <a:ext cx="1309248" cy="187035"/>
          </a:xfrm>
          <a:prstGeom prst="leftRightArrow">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59">
              <a:latin typeface="メイリオ" panose="020B0604030504040204" pitchFamily="50" charset="-128"/>
              <a:ea typeface="メイリオ" panose="020B0604030504040204" pitchFamily="50" charset="-128"/>
            </a:endParaRPr>
          </a:p>
        </p:txBody>
      </p:sp>
      <p:sp>
        <p:nvSpPr>
          <p:cNvPr id="13" name="左右矢印 12">
            <a:extLst>
              <a:ext uri="{FF2B5EF4-FFF2-40B4-BE49-F238E27FC236}">
                <a16:creationId xmlns:a16="http://schemas.microsoft.com/office/drawing/2014/main" id="{644A37AB-E489-94E2-0A6D-793312E1A873}"/>
              </a:ext>
            </a:extLst>
          </p:cNvPr>
          <p:cNvSpPr/>
          <p:nvPr/>
        </p:nvSpPr>
        <p:spPr>
          <a:xfrm rot="2220000" flipH="1">
            <a:off x="6379184" y="3238089"/>
            <a:ext cx="1309248" cy="187035"/>
          </a:xfrm>
          <a:prstGeom prst="leftRightArrow">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59">
              <a:latin typeface="メイリオ" panose="020B0604030504040204" pitchFamily="50" charset="-128"/>
              <a:ea typeface="メイリオ" panose="020B0604030504040204" pitchFamily="50" charset="-128"/>
            </a:endParaRPr>
          </a:p>
        </p:txBody>
      </p:sp>
      <p:sp>
        <p:nvSpPr>
          <p:cNvPr id="14" name="左右矢印 13">
            <a:extLst>
              <a:ext uri="{FF2B5EF4-FFF2-40B4-BE49-F238E27FC236}">
                <a16:creationId xmlns:a16="http://schemas.microsoft.com/office/drawing/2014/main" id="{0886806A-CFA7-0176-A04E-EA00BF173E66}"/>
              </a:ext>
            </a:extLst>
          </p:cNvPr>
          <p:cNvSpPr/>
          <p:nvPr/>
        </p:nvSpPr>
        <p:spPr>
          <a:xfrm rot="19380000">
            <a:off x="6379184" y="4576523"/>
            <a:ext cx="1309248" cy="187035"/>
          </a:xfrm>
          <a:prstGeom prst="leftRightArrow">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59">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27C24708-9847-AA5A-6E18-1A5DFB1EB6CD}"/>
              </a:ext>
            </a:extLst>
          </p:cNvPr>
          <p:cNvSpPr txBox="1"/>
          <p:nvPr/>
        </p:nvSpPr>
        <p:spPr>
          <a:xfrm>
            <a:off x="5624549" y="5061341"/>
            <a:ext cx="983344" cy="332270"/>
          </a:xfrm>
          <a:prstGeom prst="rect">
            <a:avLst/>
          </a:prstGeom>
          <a:noFill/>
        </p:spPr>
        <p:txBody>
          <a:bodyPr wrap="square" rtlCol="0">
            <a:sp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行動</a:t>
            </a:r>
          </a:p>
        </p:txBody>
      </p:sp>
      <p:sp>
        <p:nvSpPr>
          <p:cNvPr id="17" name="テキスト ボックス 16">
            <a:extLst>
              <a:ext uri="{FF2B5EF4-FFF2-40B4-BE49-F238E27FC236}">
                <a16:creationId xmlns:a16="http://schemas.microsoft.com/office/drawing/2014/main" id="{93B19795-FA7E-FEDB-705D-65B4743B07C7}"/>
              </a:ext>
            </a:extLst>
          </p:cNvPr>
          <p:cNvSpPr txBox="1"/>
          <p:nvPr/>
        </p:nvSpPr>
        <p:spPr>
          <a:xfrm>
            <a:off x="7421340" y="3877922"/>
            <a:ext cx="616873" cy="332270"/>
          </a:xfrm>
          <a:prstGeom prst="rect">
            <a:avLst/>
          </a:prstGeom>
          <a:noFill/>
        </p:spPr>
        <p:txBody>
          <a:bodyPr wrap="square" rtlCol="0">
            <a:sp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感情</a:t>
            </a:r>
          </a:p>
        </p:txBody>
      </p:sp>
      <p:sp>
        <p:nvSpPr>
          <p:cNvPr id="18" name="テキスト ボックス 17">
            <a:extLst>
              <a:ext uri="{FF2B5EF4-FFF2-40B4-BE49-F238E27FC236}">
                <a16:creationId xmlns:a16="http://schemas.microsoft.com/office/drawing/2014/main" id="{C7C6DD2E-EE1A-4D1D-1DAA-68F59D0BE375}"/>
              </a:ext>
            </a:extLst>
          </p:cNvPr>
          <p:cNvSpPr txBox="1"/>
          <p:nvPr/>
        </p:nvSpPr>
        <p:spPr>
          <a:xfrm>
            <a:off x="3854800" y="3877921"/>
            <a:ext cx="1008000" cy="332270"/>
          </a:xfrm>
          <a:prstGeom prst="rect">
            <a:avLst/>
          </a:prstGeom>
          <a:noFill/>
        </p:spPr>
        <p:txBody>
          <a:bodyPr wrap="square" rtlCol="0">
            <a:sp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身体感覚</a:t>
            </a:r>
          </a:p>
        </p:txBody>
      </p:sp>
      <p:sp>
        <p:nvSpPr>
          <p:cNvPr id="20" name="雲形吹き出し 19">
            <a:extLst>
              <a:ext uri="{FF2B5EF4-FFF2-40B4-BE49-F238E27FC236}">
                <a16:creationId xmlns:a16="http://schemas.microsoft.com/office/drawing/2014/main" id="{D8E0C7B5-5D5F-0B0D-5DDA-CA81242069E0}"/>
              </a:ext>
            </a:extLst>
          </p:cNvPr>
          <p:cNvSpPr/>
          <p:nvPr/>
        </p:nvSpPr>
        <p:spPr>
          <a:xfrm>
            <a:off x="8107443" y="3140690"/>
            <a:ext cx="3023740" cy="1714492"/>
          </a:xfrm>
          <a:prstGeom prst="cloudCallout">
            <a:avLst>
              <a:gd name="adj1" fmla="val -21776"/>
              <a:gd name="adj2" fmla="val 96279"/>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不安</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いらいら</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コントロール感欠如</a:t>
            </a:r>
          </a:p>
        </p:txBody>
      </p:sp>
      <p:sp>
        <p:nvSpPr>
          <p:cNvPr id="21" name="楕円 20">
            <a:extLst>
              <a:ext uri="{FF2B5EF4-FFF2-40B4-BE49-F238E27FC236}">
                <a16:creationId xmlns:a16="http://schemas.microsoft.com/office/drawing/2014/main" id="{EC6DCFA8-5D7D-D960-15C0-C4BC48353C15}"/>
              </a:ext>
            </a:extLst>
          </p:cNvPr>
          <p:cNvSpPr/>
          <p:nvPr/>
        </p:nvSpPr>
        <p:spPr>
          <a:xfrm rot="1117397">
            <a:off x="8818617" y="4848661"/>
            <a:ext cx="595455" cy="1199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91"/>
          </a:p>
        </p:txBody>
      </p:sp>
      <p:sp>
        <p:nvSpPr>
          <p:cNvPr id="22" name="雲形吹き出し 21">
            <a:extLst>
              <a:ext uri="{FF2B5EF4-FFF2-40B4-BE49-F238E27FC236}">
                <a16:creationId xmlns:a16="http://schemas.microsoft.com/office/drawing/2014/main" id="{67753D22-4E4B-0D66-A848-F2B9CDF8E912}"/>
              </a:ext>
            </a:extLst>
          </p:cNvPr>
          <p:cNvSpPr/>
          <p:nvPr/>
        </p:nvSpPr>
        <p:spPr>
          <a:xfrm>
            <a:off x="4451131" y="1098010"/>
            <a:ext cx="3312000" cy="1584000"/>
          </a:xfrm>
          <a:prstGeom prst="cloudCallout">
            <a:avLst>
              <a:gd name="adj1" fmla="val -21776"/>
              <a:gd name="adj2" fmla="val 96279"/>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呼吸ができない</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危険だ</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息が止まる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対処できない</a:t>
            </a:r>
          </a:p>
        </p:txBody>
      </p:sp>
      <p:sp>
        <p:nvSpPr>
          <p:cNvPr id="23" name="楕円 22">
            <a:extLst>
              <a:ext uri="{FF2B5EF4-FFF2-40B4-BE49-F238E27FC236}">
                <a16:creationId xmlns:a16="http://schemas.microsoft.com/office/drawing/2014/main" id="{9A9B87C1-BB30-E6C0-EED1-36530A8C7F3C}"/>
              </a:ext>
            </a:extLst>
          </p:cNvPr>
          <p:cNvSpPr/>
          <p:nvPr/>
        </p:nvSpPr>
        <p:spPr>
          <a:xfrm rot="1117397">
            <a:off x="5285393" y="2618042"/>
            <a:ext cx="595455" cy="1199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59">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0407AB25-7E7F-E2BF-4436-DD88D014F0C5}"/>
              </a:ext>
            </a:extLst>
          </p:cNvPr>
          <p:cNvSpPr txBox="1"/>
          <p:nvPr/>
        </p:nvSpPr>
        <p:spPr>
          <a:xfrm>
            <a:off x="5613533" y="2737612"/>
            <a:ext cx="983344" cy="332270"/>
          </a:xfrm>
          <a:prstGeom prst="rect">
            <a:avLst/>
          </a:prstGeom>
          <a:noFill/>
        </p:spPr>
        <p:txBody>
          <a:bodyPr wrap="square" rtlCol="0">
            <a:sp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思考</a:t>
            </a:r>
          </a:p>
        </p:txBody>
      </p:sp>
      <p:sp>
        <p:nvSpPr>
          <p:cNvPr id="11" name="左右矢印 10">
            <a:extLst>
              <a:ext uri="{FF2B5EF4-FFF2-40B4-BE49-F238E27FC236}">
                <a16:creationId xmlns:a16="http://schemas.microsoft.com/office/drawing/2014/main" id="{22BDC12B-61EE-9F85-BF6A-225A5BD3082C}"/>
              </a:ext>
            </a:extLst>
          </p:cNvPr>
          <p:cNvSpPr/>
          <p:nvPr/>
        </p:nvSpPr>
        <p:spPr>
          <a:xfrm rot="-2220000">
            <a:off x="4547520" y="3238090"/>
            <a:ext cx="1309248" cy="187035"/>
          </a:xfrm>
          <a:prstGeom prst="leftRightArrow">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59">
              <a:latin typeface="メイリオ" panose="020B0604030504040204" pitchFamily="50" charset="-128"/>
              <a:ea typeface="メイリオ" panose="020B0604030504040204" pitchFamily="50" charset="-128"/>
            </a:endParaRPr>
          </a:p>
        </p:txBody>
      </p:sp>
      <p:sp>
        <p:nvSpPr>
          <p:cNvPr id="8" name="四方向矢印 7">
            <a:extLst>
              <a:ext uri="{FF2B5EF4-FFF2-40B4-BE49-F238E27FC236}">
                <a16:creationId xmlns:a16="http://schemas.microsoft.com/office/drawing/2014/main" id="{DDDA8B01-EA00-E997-4CAC-0423E0D6A577}"/>
              </a:ext>
            </a:extLst>
          </p:cNvPr>
          <p:cNvSpPr/>
          <p:nvPr/>
        </p:nvSpPr>
        <p:spPr>
          <a:xfrm>
            <a:off x="4858302" y="3081871"/>
            <a:ext cx="2493806" cy="1870355"/>
          </a:xfrm>
          <a:prstGeom prst="quadArrow">
            <a:avLst>
              <a:gd name="adj1" fmla="val 4718"/>
              <a:gd name="adj2" fmla="val 6623"/>
              <a:gd name="adj3" fmla="val 6623"/>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59">
              <a:latin typeface="メイリオ" panose="020B0604030504040204" pitchFamily="50" charset="-128"/>
              <a:ea typeface="メイリオ" panose="020B0604030504040204" pitchFamily="50" charset="-128"/>
            </a:endParaRPr>
          </a:p>
        </p:txBody>
      </p:sp>
      <p:sp>
        <p:nvSpPr>
          <p:cNvPr id="24" name="雲形吹き出し 23">
            <a:extLst>
              <a:ext uri="{FF2B5EF4-FFF2-40B4-BE49-F238E27FC236}">
                <a16:creationId xmlns:a16="http://schemas.microsoft.com/office/drawing/2014/main" id="{9D0B3CA8-BE42-F7BF-D866-579E5776D510}"/>
              </a:ext>
            </a:extLst>
          </p:cNvPr>
          <p:cNvSpPr/>
          <p:nvPr/>
        </p:nvSpPr>
        <p:spPr>
          <a:xfrm>
            <a:off x="843985" y="3140690"/>
            <a:ext cx="3023740" cy="1714492"/>
          </a:xfrm>
          <a:prstGeom prst="cloudCallout">
            <a:avLst>
              <a:gd name="adj1" fmla="val -21776"/>
              <a:gd name="adj2" fmla="val 96279"/>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心拍が速くなる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もしくは不整になる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過換気になる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汗をかいて震える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25" name="楕円 24">
            <a:extLst>
              <a:ext uri="{FF2B5EF4-FFF2-40B4-BE49-F238E27FC236}">
                <a16:creationId xmlns:a16="http://schemas.microsoft.com/office/drawing/2014/main" id="{DB2C552D-E247-5838-80AD-E1B2F72C7E13}"/>
              </a:ext>
            </a:extLst>
          </p:cNvPr>
          <p:cNvSpPr/>
          <p:nvPr/>
        </p:nvSpPr>
        <p:spPr>
          <a:xfrm rot="1117397">
            <a:off x="1492486" y="4878462"/>
            <a:ext cx="595455" cy="1199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91"/>
          </a:p>
        </p:txBody>
      </p:sp>
      <p:sp>
        <p:nvSpPr>
          <p:cNvPr id="26" name="雲形吹き出し 25">
            <a:extLst>
              <a:ext uri="{FF2B5EF4-FFF2-40B4-BE49-F238E27FC236}">
                <a16:creationId xmlns:a16="http://schemas.microsoft.com/office/drawing/2014/main" id="{09CC2F16-B6A1-F618-2F78-AD3CCC32813D}"/>
              </a:ext>
            </a:extLst>
          </p:cNvPr>
          <p:cNvSpPr/>
          <p:nvPr/>
        </p:nvSpPr>
        <p:spPr>
          <a:xfrm>
            <a:off x="4156134" y="5316371"/>
            <a:ext cx="3888000" cy="1512000"/>
          </a:xfrm>
          <a:prstGeom prst="cloudCallout">
            <a:avLst>
              <a:gd name="adj1" fmla="val -21776"/>
              <a:gd name="adj2" fmla="val 96279"/>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じっとしている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家にこもる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1559" b="1" dirty="0">
                <a:solidFill>
                  <a:schemeClr val="tx1">
                    <a:lumMod val="75000"/>
                    <a:lumOff val="25000"/>
                  </a:schemeClr>
                </a:solidFill>
                <a:latin typeface="メイリオ" panose="020B0604030504040204" pitchFamily="50" charset="-128"/>
                <a:ea typeface="メイリオ" panose="020B0604030504040204" pitchFamily="50" charset="-128"/>
              </a:rPr>
              <a:t>息切れのする活動を避ける</a:t>
            </a:r>
            <a:endParaRPr lang="en-US" altLang="ja-JP" sz="1559"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27" name="楕円 26">
            <a:extLst>
              <a:ext uri="{FF2B5EF4-FFF2-40B4-BE49-F238E27FC236}">
                <a16:creationId xmlns:a16="http://schemas.microsoft.com/office/drawing/2014/main" id="{239604E4-0097-03A2-8DE9-A8C50375184B}"/>
              </a:ext>
            </a:extLst>
          </p:cNvPr>
          <p:cNvSpPr/>
          <p:nvPr/>
        </p:nvSpPr>
        <p:spPr>
          <a:xfrm rot="1117397">
            <a:off x="5183338" y="6803452"/>
            <a:ext cx="595455" cy="1199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178" tIns="39589" rIns="79178" bIns="39589" numCol="1" spcCol="0" rtlCol="0" fromWordArt="0" anchor="ctr" anchorCtr="0" forceAA="0" compatLnSpc="1">
            <a:prstTxWarp prst="textNoShape">
              <a:avLst/>
            </a:prstTxWarp>
            <a:noAutofit/>
          </a:bodyPr>
          <a:lstStyle/>
          <a:p>
            <a:pPr algn="ctr"/>
            <a:endParaRPr lang="ja-JP" altLang="en-US" sz="1591"/>
          </a:p>
        </p:txBody>
      </p:sp>
      <p:sp>
        <p:nvSpPr>
          <p:cNvPr id="29" name="タイトル 1">
            <a:extLst>
              <a:ext uri="{FF2B5EF4-FFF2-40B4-BE49-F238E27FC236}">
                <a16:creationId xmlns:a16="http://schemas.microsoft.com/office/drawing/2014/main" id="{63554A4D-D636-38B1-AC06-3D649421F531}"/>
              </a:ext>
            </a:extLst>
          </p:cNvPr>
          <p:cNvSpPr txBox="1">
            <a:spLocks/>
          </p:cNvSpPr>
          <p:nvPr/>
        </p:nvSpPr>
        <p:spPr>
          <a:xfrm>
            <a:off x="838200" y="147415"/>
            <a:ext cx="10515600" cy="97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rPr>
              <a:t>認知モデル 負の連鎖</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BA5BD70B-0596-AB0B-38B7-B00A6EB6CD9A}"/>
              </a:ext>
            </a:extLst>
          </p:cNvPr>
          <p:cNvSpPr txBox="1"/>
          <p:nvPr/>
        </p:nvSpPr>
        <p:spPr>
          <a:xfrm>
            <a:off x="7891343" y="6339655"/>
            <a:ext cx="3960000" cy="369332"/>
          </a:xfrm>
          <a:prstGeom prst="rect">
            <a:avLst/>
          </a:prstGeom>
          <a:noFill/>
        </p:spPr>
        <p:txBody>
          <a:bodyPr wrap="square" rtlCol="0">
            <a:spAutoFit/>
          </a:bodyPr>
          <a:lstStyle/>
          <a:p>
            <a:pPr algn="r"/>
            <a:r>
              <a:rPr lang="nl-NL" altLang="ja-JP" b="1" dirty="0">
                <a:solidFill>
                  <a:schemeClr val="tx1">
                    <a:lumMod val="75000"/>
                    <a:lumOff val="25000"/>
                  </a:schemeClr>
                </a:solidFill>
                <a:latin typeface="メイリオ" panose="020B0604030504040204" pitchFamily="50" charset="-128"/>
                <a:ea typeface="メイリオ" panose="020B0604030504040204" pitchFamily="50" charset="-128"/>
              </a:rPr>
              <a:t>Bove DG, et al. BMJ Open 2015</a:t>
            </a:r>
            <a:endParaRPr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4842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p:cNvSpPr/>
          <p:nvPr/>
        </p:nvSpPr>
        <p:spPr>
          <a:xfrm>
            <a:off x="85683" y="156017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latin typeface="メイリオ" panose="020B0604030504040204" pitchFamily="50" charset="-128"/>
              <a:ea typeface="メイリオ" panose="020B0604030504040204" pitchFamily="50" charset="-128"/>
            </a:endParaRPr>
          </a:p>
          <a:p>
            <a:pPr algn="ctr"/>
            <a:endParaRPr lang="en-US" altLang="ja-JP" sz="3200" b="1" dirty="0">
              <a:latin typeface="メイリオ" panose="020B0604030504040204" pitchFamily="50" charset="-128"/>
              <a:ea typeface="メイリオ" panose="020B0604030504040204" pitchFamily="50" charset="-128"/>
            </a:endParaRPr>
          </a:p>
          <a:p>
            <a:pPr algn="ctr"/>
            <a:endParaRPr kumimoji="1" lang="en-US" altLang="ja-JP" sz="3200" b="1" dirty="0">
              <a:latin typeface="メイリオ" panose="020B0604030504040204" pitchFamily="50" charset="-128"/>
              <a:ea typeface="メイリオ" panose="020B0604030504040204" pitchFamily="50" charset="-128"/>
            </a:endParaRPr>
          </a:p>
          <a:p>
            <a:pPr algn="ctr"/>
            <a:r>
              <a:rPr kumimoji="1" lang="ja-JP" altLang="en-US" sz="2400" b="1" dirty="0">
                <a:solidFill>
                  <a:schemeClr val="tx1"/>
                </a:solidFill>
                <a:latin typeface="メイリオ" panose="020B0604030504040204" pitchFamily="50" charset="-128"/>
                <a:ea typeface="メイリオ" panose="020B0604030504040204" pitchFamily="50" charset="-128"/>
              </a:rPr>
              <a:t>胸水貯留</a:t>
            </a:r>
          </a:p>
        </p:txBody>
      </p:sp>
      <p:pic>
        <p:nvPicPr>
          <p:cNvPr id="6" name="Picture 2" descr="胸腔ドレーンのイラスト | かわいいフリー素材集 いらすとや"/>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973" y="1701144"/>
            <a:ext cx="1401420" cy="1347115"/>
          </a:xfrm>
          <a:prstGeom prst="rect">
            <a:avLst/>
          </a:prstGeom>
          <a:noFill/>
          <a:extLst>
            <a:ext uri="{909E8E84-426E-40DD-AFC4-6F175D3DCCD1}">
              <a14:hiddenFill xmlns:a14="http://schemas.microsoft.com/office/drawing/2010/main">
                <a:solidFill>
                  <a:srgbClr val="FFFFFF"/>
                </a:solidFill>
              </a14:hiddenFill>
            </a:ext>
          </a:extLst>
        </p:spPr>
      </p:pic>
      <p:sp>
        <p:nvSpPr>
          <p:cNvPr id="7" name="楕円 6"/>
          <p:cNvSpPr/>
          <p:nvPr/>
        </p:nvSpPr>
        <p:spPr>
          <a:xfrm>
            <a:off x="85683" y="389805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肺腫瘍</a:t>
            </a:r>
            <a:endPar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9" name="Picture 4" descr="煙草で黒くなった肺のイラスト | かわいいフリー素材集 いらすとや"/>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252" y="4032359"/>
            <a:ext cx="1396862" cy="1372417"/>
          </a:xfrm>
          <a:prstGeom prst="rect">
            <a:avLst/>
          </a:prstGeom>
          <a:noFill/>
          <a:extLst>
            <a:ext uri="{909E8E84-426E-40DD-AFC4-6F175D3DCCD1}">
              <a14:hiddenFill xmlns:a14="http://schemas.microsoft.com/office/drawing/2010/main">
                <a:solidFill>
                  <a:srgbClr val="FFFFFF"/>
                </a:solidFill>
              </a14:hiddenFill>
            </a:ext>
          </a:extLst>
        </p:spPr>
      </p:pic>
      <p:sp>
        <p:nvSpPr>
          <p:cNvPr id="10" name="楕円 9"/>
          <p:cNvSpPr/>
          <p:nvPr/>
        </p:nvSpPr>
        <p:spPr>
          <a:xfrm>
            <a:off x="2563414" y="156017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latin typeface="メイリオ" panose="020B0604030504040204" pitchFamily="50" charset="-128"/>
              <a:ea typeface="メイリオ" panose="020B0604030504040204" pitchFamily="50" charset="-128"/>
            </a:endParaRPr>
          </a:p>
          <a:p>
            <a:pPr algn="ctr"/>
            <a:endParaRPr lang="en-US" altLang="ja-JP" sz="3200" b="1" dirty="0">
              <a:latin typeface="メイリオ" panose="020B0604030504040204" pitchFamily="50" charset="-128"/>
              <a:ea typeface="メイリオ" panose="020B0604030504040204" pitchFamily="50" charset="-128"/>
            </a:endParaRPr>
          </a:p>
          <a:p>
            <a:pPr algn="ctr"/>
            <a:endParaRPr kumimoji="1" lang="en-US" altLang="ja-JP" sz="3200" b="1" dirty="0">
              <a:latin typeface="メイリオ" panose="020B0604030504040204" pitchFamily="50" charset="-128"/>
              <a:ea typeface="メイリオ" panose="020B0604030504040204" pitchFamily="50" charset="-128"/>
            </a:endParaRPr>
          </a:p>
          <a:p>
            <a:pPr algn="ctr"/>
            <a:r>
              <a:rPr kumimoji="1" lang="ja-JP" altLang="en-US" sz="2400" b="1" dirty="0">
                <a:solidFill>
                  <a:schemeClr val="tx1"/>
                </a:solidFill>
                <a:latin typeface="メイリオ" panose="020B0604030504040204" pitchFamily="50" charset="-128"/>
                <a:ea typeface="メイリオ" panose="020B0604030504040204" pitchFamily="50" charset="-128"/>
              </a:rPr>
              <a:t>気道閉塞</a:t>
            </a:r>
          </a:p>
        </p:txBody>
      </p:sp>
      <p:pic>
        <p:nvPicPr>
          <p:cNvPr id="11" name="Picture 6" descr="がん細胞のキャラクター | かわいいフリー素材集 いらすとや"/>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1683" y="4663985"/>
            <a:ext cx="314069" cy="3140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肺のイラスト（人体） | かわいいフリー素材集 いらすとや"/>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83777" y="1946677"/>
            <a:ext cx="1208009" cy="11330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がん細胞のキャラクター | かわいいフリー素材集 いらすとや"/>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6379" y="2397799"/>
            <a:ext cx="314069" cy="314069"/>
          </a:xfrm>
          <a:prstGeom prst="rect">
            <a:avLst/>
          </a:prstGeom>
          <a:noFill/>
          <a:extLst>
            <a:ext uri="{909E8E84-426E-40DD-AFC4-6F175D3DCCD1}">
              <a14:hiddenFill xmlns:a14="http://schemas.microsoft.com/office/drawing/2010/main">
                <a:solidFill>
                  <a:srgbClr val="FFFFFF"/>
                </a:solidFill>
              </a14:hiddenFill>
            </a:ext>
          </a:extLst>
        </p:spPr>
      </p:pic>
      <p:sp>
        <p:nvSpPr>
          <p:cNvPr id="14" name="楕円 13"/>
          <p:cNvSpPr/>
          <p:nvPr/>
        </p:nvSpPr>
        <p:spPr>
          <a:xfrm>
            <a:off x="2563414" y="389805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上大静脈症候群</a:t>
            </a:r>
            <a:endPar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15" name="Picture 10" descr="太った女の子のイラスト（肥満） | かわいいフリー素材集 いらすとや"/>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98609" y="4186269"/>
            <a:ext cx="1689609" cy="88761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がん細胞のキャラクター | かわいいフリー素材集 いらすとや"/>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90571" y="5018214"/>
            <a:ext cx="314069" cy="314069"/>
          </a:xfrm>
          <a:prstGeom prst="rect">
            <a:avLst/>
          </a:prstGeom>
          <a:noFill/>
          <a:extLst>
            <a:ext uri="{909E8E84-426E-40DD-AFC4-6F175D3DCCD1}">
              <a14:hiddenFill xmlns:a14="http://schemas.microsoft.com/office/drawing/2010/main">
                <a:solidFill>
                  <a:srgbClr val="FFFFFF"/>
                </a:solidFill>
              </a14:hiddenFill>
            </a:ext>
          </a:extLst>
        </p:spPr>
      </p:pic>
      <p:sp>
        <p:nvSpPr>
          <p:cNvPr id="17" name="楕円 16"/>
          <p:cNvSpPr/>
          <p:nvPr/>
        </p:nvSpPr>
        <p:spPr>
          <a:xfrm>
            <a:off x="7550370" y="156017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latin typeface="メイリオ" panose="020B0604030504040204" pitchFamily="50" charset="-128"/>
              <a:ea typeface="メイリオ" panose="020B0604030504040204" pitchFamily="50" charset="-128"/>
            </a:endParaRPr>
          </a:p>
          <a:p>
            <a:pPr algn="ctr"/>
            <a:endParaRPr lang="en-US" altLang="ja-JP" sz="3200" b="1" dirty="0">
              <a:latin typeface="メイリオ" panose="020B0604030504040204" pitchFamily="50" charset="-128"/>
              <a:ea typeface="メイリオ" panose="020B0604030504040204" pitchFamily="50" charset="-128"/>
            </a:endParaRPr>
          </a:p>
          <a:p>
            <a:pPr algn="ctr"/>
            <a:endParaRPr kumimoji="1" lang="en-US" altLang="ja-JP" sz="3200" b="1" dirty="0">
              <a:latin typeface="メイリオ" panose="020B0604030504040204" pitchFamily="50" charset="-128"/>
              <a:ea typeface="メイリオ" panose="020B0604030504040204" pitchFamily="50" charset="-128"/>
            </a:endParaRPr>
          </a:p>
          <a:p>
            <a:pPr algn="ctr"/>
            <a:r>
              <a:rPr lang="ja-JP" altLang="en-US" sz="2400" b="1" dirty="0">
                <a:solidFill>
                  <a:schemeClr val="tx1"/>
                </a:solidFill>
                <a:latin typeface="メイリオ" panose="020B0604030504040204" pitchFamily="50" charset="-128"/>
                <a:ea typeface="メイリオ" panose="020B0604030504040204" pitchFamily="50" charset="-128"/>
              </a:rPr>
              <a:t>細菌性</a:t>
            </a:r>
            <a:endParaRPr lang="en-US" altLang="ja-JP" sz="2400" b="1" dirty="0">
              <a:solidFill>
                <a:schemeClr val="tx1"/>
              </a:solidFill>
              <a:latin typeface="メイリオ" panose="020B0604030504040204" pitchFamily="50" charset="-128"/>
              <a:ea typeface="メイリオ" panose="020B0604030504040204" pitchFamily="50" charset="-128"/>
            </a:endParaRPr>
          </a:p>
          <a:p>
            <a:pPr algn="ctr"/>
            <a:r>
              <a:rPr lang="ja-JP" altLang="en-US" sz="2400" b="1" dirty="0">
                <a:solidFill>
                  <a:schemeClr val="tx1"/>
                </a:solidFill>
                <a:latin typeface="メイリオ" panose="020B0604030504040204" pitchFamily="50" charset="-128"/>
                <a:ea typeface="メイリオ" panose="020B0604030504040204" pitchFamily="50" charset="-128"/>
              </a:rPr>
              <a:t>肺炎</a:t>
            </a:r>
            <a:endParaRPr kumimoji="1" lang="ja-JP" altLang="en-US" sz="2400" b="1" dirty="0">
              <a:solidFill>
                <a:schemeClr val="tx1"/>
              </a:solidFill>
              <a:latin typeface="メイリオ" panose="020B0604030504040204" pitchFamily="50" charset="-128"/>
              <a:ea typeface="メイリオ" panose="020B0604030504040204" pitchFamily="50" charset="-128"/>
            </a:endParaRPr>
          </a:p>
        </p:txBody>
      </p:sp>
      <p:pic>
        <p:nvPicPr>
          <p:cNvPr id="18" name="Picture 12" descr="新型コロナウイルスと口腔ケアの関連性 | 彦根市で審美歯科・矯正・インプラントの歯医者をお探しなら、南彦根駅すぐのイシカワ歯科"/>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97352" y="1679737"/>
            <a:ext cx="1012422" cy="1216122"/>
          </a:xfrm>
          <a:prstGeom prst="rect">
            <a:avLst/>
          </a:prstGeom>
          <a:noFill/>
          <a:extLst>
            <a:ext uri="{909E8E84-426E-40DD-AFC4-6F175D3DCCD1}">
              <a14:hiddenFill xmlns:a14="http://schemas.microsoft.com/office/drawing/2010/main">
                <a:solidFill>
                  <a:srgbClr val="FFFFFF"/>
                </a:solidFill>
              </a14:hiddenFill>
            </a:ext>
          </a:extLst>
        </p:spPr>
      </p:pic>
      <p:sp>
        <p:nvSpPr>
          <p:cNvPr id="21" name="楕円 20"/>
          <p:cNvSpPr/>
          <p:nvPr/>
        </p:nvSpPr>
        <p:spPr>
          <a:xfrm>
            <a:off x="5011080" y="156017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latin typeface="メイリオ" panose="020B0604030504040204" pitchFamily="50" charset="-128"/>
              <a:ea typeface="メイリオ" panose="020B0604030504040204" pitchFamily="50" charset="-128"/>
            </a:endParaRPr>
          </a:p>
          <a:p>
            <a:pPr algn="ctr"/>
            <a:endParaRPr lang="en-US" altLang="ja-JP" sz="3200" b="1" dirty="0">
              <a:latin typeface="メイリオ" panose="020B0604030504040204" pitchFamily="50" charset="-128"/>
              <a:ea typeface="メイリオ" panose="020B0604030504040204" pitchFamily="50" charset="-128"/>
            </a:endParaRPr>
          </a:p>
          <a:p>
            <a:pPr algn="ctr"/>
            <a:endParaRPr kumimoji="1" lang="en-US" altLang="ja-JP" sz="3200" b="1" dirty="0">
              <a:latin typeface="メイリオ" panose="020B0604030504040204" pitchFamily="50" charset="-128"/>
              <a:ea typeface="メイリオ" panose="020B0604030504040204" pitchFamily="50" charset="-128"/>
            </a:endParaRPr>
          </a:p>
          <a:p>
            <a:pPr algn="ctr"/>
            <a:r>
              <a:rPr lang="ja-JP" altLang="en-US" sz="2400" b="1" dirty="0">
                <a:solidFill>
                  <a:schemeClr val="tx1"/>
                </a:solidFill>
                <a:latin typeface="メイリオ" panose="020B0604030504040204" pitchFamily="50" charset="-128"/>
                <a:ea typeface="メイリオ" panose="020B0604030504040204" pitchFamily="50" charset="-128"/>
              </a:rPr>
              <a:t>縦隔腫瘤</a:t>
            </a:r>
            <a:endParaRPr lang="en-US" altLang="ja-JP" sz="2400" b="1" dirty="0">
              <a:solidFill>
                <a:schemeClr val="tx1"/>
              </a:solidFill>
              <a:latin typeface="メイリオ" panose="020B0604030504040204" pitchFamily="50" charset="-128"/>
              <a:ea typeface="メイリオ" panose="020B0604030504040204" pitchFamily="50" charset="-128"/>
            </a:endParaRPr>
          </a:p>
        </p:txBody>
      </p:sp>
      <p:sp>
        <p:nvSpPr>
          <p:cNvPr id="22" name="楕円 21"/>
          <p:cNvSpPr/>
          <p:nvPr/>
        </p:nvSpPr>
        <p:spPr>
          <a:xfrm>
            <a:off x="5011080" y="389805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心嚢液</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貯留</a:t>
            </a:r>
            <a:endPar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31" name="Picture 8" descr="肺のイラスト（人体） | かわいいフリー素材集 いらすとや"/>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99317" y="1984777"/>
            <a:ext cx="1208009" cy="113308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がん細胞のキャラクター | かわいいフリー素材集 いらすとや"/>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7639" y="2184439"/>
            <a:ext cx="314069" cy="31406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不健康な心臓のキャラクター | かわいいフリー素材集 いらすとや"/>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09930" y="4248150"/>
            <a:ext cx="1006783" cy="1056028"/>
          </a:xfrm>
          <a:prstGeom prst="rect">
            <a:avLst/>
          </a:prstGeom>
          <a:noFill/>
          <a:extLst>
            <a:ext uri="{909E8E84-426E-40DD-AFC4-6F175D3DCCD1}">
              <a14:hiddenFill xmlns:a14="http://schemas.microsoft.com/office/drawing/2010/main">
                <a:solidFill>
                  <a:srgbClr val="FFFFFF"/>
                </a:solidFill>
              </a14:hiddenFill>
            </a:ext>
          </a:extLst>
        </p:spPr>
      </p:pic>
      <p:sp>
        <p:nvSpPr>
          <p:cNvPr id="33" name="楕円 32"/>
          <p:cNvSpPr/>
          <p:nvPr/>
        </p:nvSpPr>
        <p:spPr>
          <a:xfrm>
            <a:off x="9880260" y="156017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latin typeface="メイリオ" panose="020B0604030504040204" pitchFamily="50" charset="-128"/>
              <a:ea typeface="メイリオ" panose="020B0604030504040204" pitchFamily="50" charset="-128"/>
            </a:endParaRPr>
          </a:p>
          <a:p>
            <a:pPr algn="ctr"/>
            <a:endParaRPr lang="en-US" altLang="ja-JP" sz="3200" b="1" dirty="0">
              <a:latin typeface="メイリオ" panose="020B0604030504040204" pitchFamily="50" charset="-128"/>
              <a:ea typeface="メイリオ" panose="020B0604030504040204" pitchFamily="50" charset="-128"/>
            </a:endParaRPr>
          </a:p>
          <a:p>
            <a:pPr algn="ctr"/>
            <a:endParaRPr kumimoji="1" lang="en-US" altLang="ja-JP" sz="3200" b="1" dirty="0">
              <a:latin typeface="メイリオ" panose="020B0604030504040204" pitchFamily="50" charset="-128"/>
              <a:ea typeface="メイリオ" panose="020B0604030504040204" pitchFamily="50" charset="-128"/>
            </a:endParaRPr>
          </a:p>
          <a:p>
            <a:pPr algn="ctr"/>
            <a:r>
              <a:rPr lang="ja-JP" altLang="en-US" sz="2400" b="1" dirty="0">
                <a:solidFill>
                  <a:schemeClr val="tx1"/>
                </a:solidFill>
                <a:latin typeface="メイリオ" panose="020B0604030504040204" pitchFamily="50" charset="-128"/>
                <a:ea typeface="メイリオ" panose="020B0604030504040204" pitchFamily="50" charset="-128"/>
              </a:rPr>
              <a:t>薬剤性</a:t>
            </a:r>
            <a:endParaRPr lang="en-US" altLang="ja-JP" sz="2400" b="1" dirty="0">
              <a:solidFill>
                <a:schemeClr val="tx1"/>
              </a:solidFill>
              <a:latin typeface="メイリオ" panose="020B0604030504040204" pitchFamily="50" charset="-128"/>
              <a:ea typeface="メイリオ" panose="020B0604030504040204" pitchFamily="50" charset="-128"/>
            </a:endParaRPr>
          </a:p>
          <a:p>
            <a:pPr algn="ctr"/>
            <a:r>
              <a:rPr lang="ja-JP" altLang="en-US" sz="2400" b="1" dirty="0">
                <a:solidFill>
                  <a:schemeClr val="tx1"/>
                </a:solidFill>
                <a:latin typeface="メイリオ" panose="020B0604030504040204" pitchFamily="50" charset="-128"/>
                <a:ea typeface="メイリオ" panose="020B0604030504040204" pitchFamily="50" charset="-128"/>
              </a:rPr>
              <a:t>肺炎</a:t>
            </a:r>
            <a:endParaRPr kumimoji="1" lang="ja-JP" altLang="en-US" sz="2400" b="1" dirty="0">
              <a:solidFill>
                <a:schemeClr val="tx1"/>
              </a:solidFill>
              <a:latin typeface="メイリオ" panose="020B0604030504040204" pitchFamily="50" charset="-128"/>
              <a:ea typeface="メイリオ" panose="020B0604030504040204" pitchFamily="50" charset="-128"/>
            </a:endParaRPr>
          </a:p>
        </p:txBody>
      </p:sp>
      <p:sp>
        <p:nvSpPr>
          <p:cNvPr id="34" name="楕円 33"/>
          <p:cNvSpPr/>
          <p:nvPr/>
        </p:nvSpPr>
        <p:spPr>
          <a:xfrm>
            <a:off x="9880260" y="389805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放射線性肺炎</a:t>
            </a:r>
            <a:endPar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35" name="Picture 2" descr="不健康な肺のキャラクター | かわいいフリー素材集 いらすとや"/>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61130" y="1866400"/>
            <a:ext cx="1198260" cy="112021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点滴スタンドのイラスト | かわいいフリー素材集 いらすとや"/>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760369" y="2221417"/>
            <a:ext cx="1018543" cy="53469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不健康な肺のキャラクター | かわいいフリー素材集 いらすとや"/>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994074" y="4285811"/>
            <a:ext cx="970756" cy="90752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放射線治療・X線治療のイラスト | かわいいフリー素材集 いらすとや"/>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126209" y="4380797"/>
            <a:ext cx="867865" cy="812539"/>
          </a:xfrm>
          <a:prstGeom prst="rect">
            <a:avLst/>
          </a:prstGeom>
          <a:noFill/>
          <a:extLst>
            <a:ext uri="{909E8E84-426E-40DD-AFC4-6F175D3DCCD1}">
              <a14:hiddenFill xmlns:a14="http://schemas.microsoft.com/office/drawing/2010/main">
                <a:solidFill>
                  <a:srgbClr val="FFFFFF"/>
                </a:solidFill>
              </a14:hiddenFill>
            </a:ext>
          </a:extLst>
        </p:spPr>
      </p:pic>
      <p:sp>
        <p:nvSpPr>
          <p:cNvPr id="39" name="楕円 38"/>
          <p:cNvSpPr/>
          <p:nvPr/>
        </p:nvSpPr>
        <p:spPr>
          <a:xfrm>
            <a:off x="7550370" y="389805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がん性リンパ管症</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41" name="Picture 2" descr="不健康な肺のキャラクター | かわいいフリー素材集 いらすとや"/>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49453" y="4186269"/>
            <a:ext cx="1198260" cy="1120212"/>
          </a:xfrm>
          <a:prstGeom prst="rect">
            <a:avLst/>
          </a:prstGeom>
          <a:noFill/>
          <a:extLst>
            <a:ext uri="{909E8E84-426E-40DD-AFC4-6F175D3DCCD1}">
              <a14:hiddenFill xmlns:a14="http://schemas.microsoft.com/office/drawing/2010/main">
                <a:solidFill>
                  <a:srgbClr val="FFFFFF"/>
                </a:solidFill>
              </a14:hiddenFill>
            </a:ext>
          </a:extLst>
        </p:spPr>
      </p:pic>
      <p:sp>
        <p:nvSpPr>
          <p:cNvPr id="3" name="タイトル 1">
            <a:extLst>
              <a:ext uri="{FF2B5EF4-FFF2-40B4-BE49-F238E27FC236}">
                <a16:creationId xmlns:a16="http://schemas.microsoft.com/office/drawing/2014/main" id="{0531421D-9B37-2576-F868-13EFB9FDFF51}"/>
              </a:ext>
            </a:extLst>
          </p:cNvPr>
          <p:cNvSpPr txBox="1">
            <a:spLocks/>
          </p:cNvSpPr>
          <p:nvPr/>
        </p:nvSpPr>
        <p:spPr>
          <a:xfrm>
            <a:off x="838200" y="147415"/>
            <a:ext cx="10515600" cy="97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rPr>
              <a:t>呼吸困難の直接原因</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8" name="正方形/長方形 18">
            <a:extLst>
              <a:ext uri="{FF2B5EF4-FFF2-40B4-BE49-F238E27FC236}">
                <a16:creationId xmlns:a16="http://schemas.microsoft.com/office/drawing/2014/main" id="{F59404C3-D19C-6C5E-23DA-8737141A438A}"/>
              </a:ext>
            </a:extLst>
          </p:cNvPr>
          <p:cNvSpPr>
            <a:spLocks noChangeArrowheads="1"/>
          </p:cNvSpPr>
          <p:nvPr/>
        </p:nvSpPr>
        <p:spPr bwMode="auto">
          <a:xfrm>
            <a:off x="3746090" y="6308725"/>
            <a:ext cx="81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a:spcBef>
                <a:spcPct val="0"/>
              </a:spcBef>
              <a:buFontTx/>
              <a:buNone/>
            </a:pP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Matsuda Y,  et al.  </a:t>
            </a:r>
            <a:r>
              <a:rPr lang="en-US" altLang="ja-JP" sz="1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Jpn</a:t>
            </a: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J Clin Oncol 2022</a:t>
            </a:r>
            <a:endParaRPr lang="ja-JP"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48146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p:cNvSpPr/>
          <p:nvPr/>
        </p:nvSpPr>
        <p:spPr>
          <a:xfrm>
            <a:off x="2863385" y="156017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3200" b="1" dirty="0">
              <a:latin typeface="メイリオ" panose="020B0604030504040204" pitchFamily="50" charset="-128"/>
              <a:ea typeface="メイリオ" panose="020B0604030504040204" pitchFamily="50" charset="-128"/>
            </a:endParaRPr>
          </a:p>
          <a:p>
            <a:pPr algn="ctr"/>
            <a:endParaRPr lang="en-US" altLang="ja-JP" sz="3200" b="1" dirty="0">
              <a:latin typeface="メイリオ" panose="020B0604030504040204" pitchFamily="50" charset="-128"/>
              <a:ea typeface="メイリオ" panose="020B0604030504040204" pitchFamily="50" charset="-128"/>
            </a:endParaRPr>
          </a:p>
          <a:p>
            <a:pPr algn="ctr"/>
            <a:endParaRPr kumimoji="1" lang="en-US" altLang="ja-JP" sz="3200" b="1" dirty="0">
              <a:latin typeface="メイリオ" panose="020B0604030504040204" pitchFamily="50" charset="-128"/>
              <a:ea typeface="メイリオ" panose="020B0604030504040204" pitchFamily="50" charset="-128"/>
            </a:endParaRPr>
          </a:p>
          <a:p>
            <a:pPr algn="ctr"/>
            <a:r>
              <a:rPr lang="ja-JP" altLang="en-US" sz="2400" b="1" dirty="0">
                <a:solidFill>
                  <a:schemeClr val="tx1"/>
                </a:solidFill>
                <a:latin typeface="メイリオ" panose="020B0604030504040204" pitchFamily="50" charset="-128"/>
                <a:ea typeface="メイリオ" panose="020B0604030504040204" pitchFamily="50" charset="-128"/>
              </a:rPr>
              <a:t>貧血</a:t>
            </a:r>
            <a:endParaRPr kumimoji="1" lang="ja-JP" altLang="en-US" sz="2400" b="1" dirty="0">
              <a:solidFill>
                <a:schemeClr val="tx1"/>
              </a:solidFill>
              <a:latin typeface="メイリオ" panose="020B0604030504040204" pitchFamily="50" charset="-128"/>
              <a:ea typeface="メイリオ" panose="020B0604030504040204" pitchFamily="50" charset="-128"/>
            </a:endParaRPr>
          </a:p>
        </p:txBody>
      </p:sp>
      <p:sp>
        <p:nvSpPr>
          <p:cNvPr id="7" name="楕円 6"/>
          <p:cNvSpPr/>
          <p:nvPr/>
        </p:nvSpPr>
        <p:spPr>
          <a:xfrm>
            <a:off x="2863385" y="3888529"/>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呼吸筋減少</a:t>
            </a:r>
            <a:r>
              <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rPr>
              <a:t>(</a:t>
            </a: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悪液質</a:t>
            </a:r>
            <a:r>
              <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0" name="楕円 9"/>
          <p:cNvSpPr/>
          <p:nvPr/>
        </p:nvSpPr>
        <p:spPr>
          <a:xfrm>
            <a:off x="7187167" y="1560174"/>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2000" b="1" dirty="0">
              <a:latin typeface="メイリオ" panose="020B0604030504040204" pitchFamily="50" charset="-128"/>
              <a:ea typeface="メイリオ" panose="020B0604030504040204" pitchFamily="50" charset="-128"/>
            </a:endParaRPr>
          </a:p>
          <a:p>
            <a:pPr algn="ctr"/>
            <a:endParaRPr lang="en-US" altLang="ja-JP" sz="2000" b="1" dirty="0">
              <a:latin typeface="メイリオ" panose="020B0604030504040204" pitchFamily="50" charset="-128"/>
              <a:ea typeface="メイリオ" panose="020B0604030504040204" pitchFamily="50" charset="-128"/>
            </a:endParaRPr>
          </a:p>
          <a:p>
            <a:pPr algn="ctr"/>
            <a:endParaRPr kumimoji="1" lang="en-US" altLang="ja-JP" sz="2000" b="1" dirty="0">
              <a:latin typeface="メイリオ" panose="020B0604030504040204" pitchFamily="50" charset="-128"/>
              <a:ea typeface="メイリオ" panose="020B0604030504040204" pitchFamily="50" charset="-128"/>
            </a:endParaRPr>
          </a:p>
          <a:p>
            <a:pPr algn="ctr"/>
            <a:endParaRPr lang="en-US" altLang="ja-JP" sz="2000" b="1" dirty="0">
              <a:solidFill>
                <a:schemeClr val="tx1"/>
              </a:solidFill>
              <a:latin typeface="メイリオ" panose="020B0604030504040204" pitchFamily="50" charset="-128"/>
              <a:ea typeface="メイリオ" panose="020B0604030504040204" pitchFamily="50" charset="-128"/>
            </a:endParaRPr>
          </a:p>
          <a:p>
            <a:pPr algn="ctr"/>
            <a:endParaRPr lang="en-US" altLang="ja-JP" sz="2000" b="1" dirty="0">
              <a:solidFill>
                <a:schemeClr val="tx1"/>
              </a:solidFill>
              <a:latin typeface="メイリオ" panose="020B0604030504040204" pitchFamily="50" charset="-128"/>
              <a:ea typeface="メイリオ" panose="020B0604030504040204" pitchFamily="50" charset="-128"/>
            </a:endParaRPr>
          </a:p>
          <a:p>
            <a:pPr algn="ctr"/>
            <a:r>
              <a:rPr lang="ja-JP" altLang="en-US" sz="2000" b="1" dirty="0">
                <a:solidFill>
                  <a:schemeClr val="tx1"/>
                </a:solidFill>
                <a:latin typeface="メイリオ" panose="020B0604030504040204" pitchFamily="50" charset="-128"/>
                <a:ea typeface="メイリオ" panose="020B0604030504040204" pitchFamily="50" charset="-128"/>
              </a:rPr>
              <a:t>横隔膜挙上腹水</a:t>
            </a:r>
            <a:endParaRPr lang="en-US" altLang="ja-JP" sz="2000" b="1" dirty="0">
              <a:solidFill>
                <a:schemeClr val="tx1"/>
              </a:solidFill>
              <a:latin typeface="メイリオ" panose="020B0604030504040204" pitchFamily="50" charset="-128"/>
              <a:ea typeface="メイリオ" panose="020B0604030504040204" pitchFamily="50" charset="-128"/>
            </a:endParaRPr>
          </a:p>
        </p:txBody>
      </p:sp>
      <p:sp>
        <p:nvSpPr>
          <p:cNvPr id="14" name="楕円 13"/>
          <p:cNvSpPr/>
          <p:nvPr/>
        </p:nvSpPr>
        <p:spPr>
          <a:xfrm>
            <a:off x="7187167" y="3888529"/>
            <a:ext cx="2160000" cy="2160000"/>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横隔膜挙上肝腫大</a:t>
            </a:r>
          </a:p>
        </p:txBody>
      </p:sp>
      <p:pic>
        <p:nvPicPr>
          <p:cNvPr id="2050" name="Picture 2" descr="痩せた人のイラスト | かわいいフリー素材集 いらすとや"/>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1381" y="3976815"/>
            <a:ext cx="1104008" cy="12874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bp.blogspot.com/-tJqWDOVP0lY/VbnRgE9M-OI/AAAAAAAAwMQ/OZL-1QZgzXg/s800/hinketsu.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024" y="1743036"/>
            <a:ext cx="1540722" cy="14347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関東の食い倒れ、上方の着倒れ | 青森市・五所川原市で弁当の仕出し・宅配なら木戸食品"/>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87514" y="1560174"/>
            <a:ext cx="1299327" cy="150865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脂肪肝のイラスト | かわいいフリー素材集 いらすとや"/>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97432" y="4057506"/>
            <a:ext cx="1622653" cy="1383312"/>
          </a:xfrm>
          <a:prstGeom prst="rect">
            <a:avLst/>
          </a:prstGeom>
          <a:noFill/>
          <a:extLst>
            <a:ext uri="{909E8E84-426E-40DD-AFC4-6F175D3DCCD1}">
              <a14:hiddenFill xmlns:a14="http://schemas.microsoft.com/office/drawing/2010/main">
                <a:solidFill>
                  <a:srgbClr val="FFFFFF"/>
                </a:solidFill>
              </a14:hiddenFill>
            </a:ext>
          </a:extLst>
        </p:spPr>
      </p:pic>
      <p:sp>
        <p:nvSpPr>
          <p:cNvPr id="3" name="タイトル 1">
            <a:extLst>
              <a:ext uri="{FF2B5EF4-FFF2-40B4-BE49-F238E27FC236}">
                <a16:creationId xmlns:a16="http://schemas.microsoft.com/office/drawing/2014/main" id="{DE061646-5E20-2E57-09E5-E3A7CEF7F139}"/>
              </a:ext>
            </a:extLst>
          </p:cNvPr>
          <p:cNvSpPr txBox="1">
            <a:spLocks/>
          </p:cNvSpPr>
          <p:nvPr/>
        </p:nvSpPr>
        <p:spPr>
          <a:xfrm>
            <a:off x="838200" y="147415"/>
            <a:ext cx="10515600" cy="97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rPr>
              <a:t>呼吸困難の間接原因</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6" name="正方形/長方形 18">
            <a:extLst>
              <a:ext uri="{FF2B5EF4-FFF2-40B4-BE49-F238E27FC236}">
                <a16:creationId xmlns:a16="http://schemas.microsoft.com/office/drawing/2014/main" id="{BF441998-FDA6-3C58-AC29-9728112A21D8}"/>
              </a:ext>
            </a:extLst>
          </p:cNvPr>
          <p:cNvSpPr>
            <a:spLocks noChangeArrowheads="1"/>
          </p:cNvSpPr>
          <p:nvPr/>
        </p:nvSpPr>
        <p:spPr bwMode="auto">
          <a:xfrm>
            <a:off x="3746090" y="6308725"/>
            <a:ext cx="81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a:spcBef>
                <a:spcPct val="0"/>
              </a:spcBef>
              <a:buFontTx/>
              <a:buNone/>
            </a:pP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Matsuda Y,  et al.  </a:t>
            </a:r>
            <a:r>
              <a:rPr lang="en-US" altLang="ja-JP" sz="1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Jpn</a:t>
            </a: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J Clin Oncol 2022</a:t>
            </a:r>
            <a:endParaRPr lang="ja-JP"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41336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1061357" y="2007964"/>
            <a:ext cx="10115550" cy="1569660"/>
          </a:xfrm>
          <a:prstGeom prst="rect">
            <a:avLst/>
          </a:prstGeom>
          <a:noFill/>
        </p:spPr>
        <p:txBody>
          <a:bodyPr wrap="square" rtlCol="0">
            <a:spAutoFit/>
          </a:bodyPr>
          <a:lstStyle/>
          <a:p>
            <a:pPr marL="342900" indent="-342900">
              <a:buFont typeface="Wingdings" panose="05000000000000000000" pitchFamily="2" charset="2"/>
              <a:buChar char="n"/>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呼吸困難の量的評価に用いられる主観的評価尺度</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呼吸困難について、</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0</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（息苦しくない）から</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10</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（これ以上の息苦しさは考えられない）の</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11</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段階で患者が評価する</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aphicFrame>
        <p:nvGraphicFramePr>
          <p:cNvPr id="4" name="表 3"/>
          <p:cNvGraphicFramePr>
            <a:graphicFrameLocks noGrp="1"/>
          </p:cNvGraphicFramePr>
          <p:nvPr>
            <p:extLst>
              <p:ext uri="{D42A27DB-BD31-4B8C-83A1-F6EECF244321}">
                <p14:modId xmlns:p14="http://schemas.microsoft.com/office/powerpoint/2010/main" val="23348831"/>
              </p:ext>
            </p:extLst>
          </p:nvPr>
        </p:nvGraphicFramePr>
        <p:xfrm>
          <a:off x="1760921" y="4097773"/>
          <a:ext cx="8681541" cy="844550"/>
        </p:xfrm>
        <a:graphic>
          <a:graphicData uri="http://schemas.openxmlformats.org/drawingml/2006/table">
            <a:tbl>
              <a:tblPr firstRow="1" firstCol="1" bandRow="1">
                <a:tableStyleId>{5C22544A-7EE6-4342-B048-85BDC9FD1C3A}</a:tableStyleId>
              </a:tblPr>
              <a:tblGrid>
                <a:gridCol w="789231">
                  <a:extLst>
                    <a:ext uri="{9D8B030D-6E8A-4147-A177-3AD203B41FA5}">
                      <a16:colId xmlns:a16="http://schemas.microsoft.com/office/drawing/2014/main" val="2314517019"/>
                    </a:ext>
                  </a:extLst>
                </a:gridCol>
                <a:gridCol w="789231">
                  <a:extLst>
                    <a:ext uri="{9D8B030D-6E8A-4147-A177-3AD203B41FA5}">
                      <a16:colId xmlns:a16="http://schemas.microsoft.com/office/drawing/2014/main" val="2657697594"/>
                    </a:ext>
                  </a:extLst>
                </a:gridCol>
                <a:gridCol w="789231">
                  <a:extLst>
                    <a:ext uri="{9D8B030D-6E8A-4147-A177-3AD203B41FA5}">
                      <a16:colId xmlns:a16="http://schemas.microsoft.com/office/drawing/2014/main" val="95463758"/>
                    </a:ext>
                  </a:extLst>
                </a:gridCol>
                <a:gridCol w="789231">
                  <a:extLst>
                    <a:ext uri="{9D8B030D-6E8A-4147-A177-3AD203B41FA5}">
                      <a16:colId xmlns:a16="http://schemas.microsoft.com/office/drawing/2014/main" val="3621622910"/>
                    </a:ext>
                  </a:extLst>
                </a:gridCol>
                <a:gridCol w="789231">
                  <a:extLst>
                    <a:ext uri="{9D8B030D-6E8A-4147-A177-3AD203B41FA5}">
                      <a16:colId xmlns:a16="http://schemas.microsoft.com/office/drawing/2014/main" val="1871388736"/>
                    </a:ext>
                  </a:extLst>
                </a:gridCol>
                <a:gridCol w="789231">
                  <a:extLst>
                    <a:ext uri="{9D8B030D-6E8A-4147-A177-3AD203B41FA5}">
                      <a16:colId xmlns:a16="http://schemas.microsoft.com/office/drawing/2014/main" val="3687291761"/>
                    </a:ext>
                  </a:extLst>
                </a:gridCol>
                <a:gridCol w="789231">
                  <a:extLst>
                    <a:ext uri="{9D8B030D-6E8A-4147-A177-3AD203B41FA5}">
                      <a16:colId xmlns:a16="http://schemas.microsoft.com/office/drawing/2014/main" val="2302787402"/>
                    </a:ext>
                  </a:extLst>
                </a:gridCol>
                <a:gridCol w="789231">
                  <a:extLst>
                    <a:ext uri="{9D8B030D-6E8A-4147-A177-3AD203B41FA5}">
                      <a16:colId xmlns:a16="http://schemas.microsoft.com/office/drawing/2014/main" val="836521511"/>
                    </a:ext>
                  </a:extLst>
                </a:gridCol>
                <a:gridCol w="789231">
                  <a:extLst>
                    <a:ext uri="{9D8B030D-6E8A-4147-A177-3AD203B41FA5}">
                      <a16:colId xmlns:a16="http://schemas.microsoft.com/office/drawing/2014/main" val="1291583348"/>
                    </a:ext>
                  </a:extLst>
                </a:gridCol>
                <a:gridCol w="789231">
                  <a:extLst>
                    <a:ext uri="{9D8B030D-6E8A-4147-A177-3AD203B41FA5}">
                      <a16:colId xmlns:a16="http://schemas.microsoft.com/office/drawing/2014/main" val="2896820855"/>
                    </a:ext>
                  </a:extLst>
                </a:gridCol>
                <a:gridCol w="789231">
                  <a:extLst>
                    <a:ext uri="{9D8B030D-6E8A-4147-A177-3AD203B41FA5}">
                      <a16:colId xmlns:a16="http://schemas.microsoft.com/office/drawing/2014/main" val="3675712679"/>
                    </a:ext>
                  </a:extLst>
                </a:gridCol>
              </a:tblGrid>
              <a:tr h="422275">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0</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1</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2</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3</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4</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5</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6</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7</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8</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a:solidFill>
                            <a:schemeClr val="tx1">
                              <a:lumMod val="75000"/>
                              <a:lumOff val="25000"/>
                            </a:schemeClr>
                          </a:solidFill>
                          <a:effectLst/>
                          <a:latin typeface="メイリオ" panose="020B0604030504040204" pitchFamily="50" charset="-128"/>
                          <a:ea typeface="メイリオ" panose="020B0604030504040204" pitchFamily="50" charset="-128"/>
                        </a:rPr>
                        <a:t>9</a:t>
                      </a:r>
                      <a:endParaRPr lang="ja-JP" sz="2000" b="1" kern="10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2000"/>
                        </a:lnSpc>
                        <a:spcAft>
                          <a:spcPts val="0"/>
                        </a:spcAft>
                      </a:pPr>
                      <a:r>
                        <a:rPr lang="en-US" sz="2000" b="1" kern="100">
                          <a:solidFill>
                            <a:schemeClr val="tx1">
                              <a:lumMod val="75000"/>
                              <a:lumOff val="25000"/>
                            </a:schemeClr>
                          </a:solidFill>
                          <a:effectLst/>
                          <a:latin typeface="メイリオ" panose="020B0604030504040204" pitchFamily="50" charset="-128"/>
                          <a:ea typeface="メイリオ" panose="020B0604030504040204" pitchFamily="50" charset="-128"/>
                        </a:rPr>
                        <a:t>10</a:t>
                      </a:r>
                      <a:endParaRPr lang="ja-JP" sz="2000" b="1" kern="10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4291852"/>
                  </a:ext>
                </a:extLst>
              </a:tr>
              <a:tr h="422275">
                <a:tc gridSpan="2">
                  <a:txBody>
                    <a:bodyPr/>
                    <a:lstStyle/>
                    <a:p>
                      <a:pPr algn="l">
                        <a:lnSpc>
                          <a:spcPts val="12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a:t>
                      </a:r>
                      <a:r>
                        <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なし）</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ctr">
                        <a:lnSpc>
                          <a:spcPts val="12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 </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200"/>
                        </a:lnSpc>
                        <a:spcAft>
                          <a:spcPts val="0"/>
                        </a:spcAft>
                      </a:pPr>
                      <a:endParaRPr lang="ja-JP" sz="2000" b="1"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2000" b="1" kern="100">
                          <a:solidFill>
                            <a:schemeClr val="tx1">
                              <a:lumMod val="75000"/>
                              <a:lumOff val="25000"/>
                            </a:schemeClr>
                          </a:solidFill>
                          <a:effectLst/>
                          <a:latin typeface="メイリオ" panose="020B0604030504040204" pitchFamily="50" charset="-128"/>
                          <a:ea typeface="メイリオ" panose="020B0604030504040204" pitchFamily="50" charset="-128"/>
                        </a:rPr>
                        <a:t> </a:t>
                      </a:r>
                      <a:endParaRPr lang="ja-JP" sz="2000" b="1" kern="10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spcAft>
                          <a:spcPts val="0"/>
                        </a:spcAft>
                      </a:pPr>
                      <a:r>
                        <a:rPr lang="en-US" sz="2000" b="1" kern="100">
                          <a:solidFill>
                            <a:schemeClr val="tx1">
                              <a:lumMod val="75000"/>
                              <a:lumOff val="25000"/>
                            </a:schemeClr>
                          </a:solidFill>
                          <a:effectLst/>
                          <a:latin typeface="メイリオ" panose="020B0604030504040204" pitchFamily="50" charset="-128"/>
                          <a:ea typeface="メイリオ" panose="020B0604030504040204" pitchFamily="50" charset="-128"/>
                        </a:rPr>
                        <a:t> </a:t>
                      </a:r>
                      <a:endParaRPr lang="ja-JP" sz="2000" b="1" kern="10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spcAft>
                          <a:spcPts val="0"/>
                        </a:spcAft>
                      </a:pPr>
                      <a:r>
                        <a:rPr lang="en-US" sz="2000" b="1" kern="100">
                          <a:solidFill>
                            <a:schemeClr val="tx1">
                              <a:lumMod val="75000"/>
                              <a:lumOff val="25000"/>
                            </a:schemeClr>
                          </a:solidFill>
                          <a:effectLst/>
                          <a:latin typeface="メイリオ" panose="020B0604030504040204" pitchFamily="50" charset="-128"/>
                          <a:ea typeface="メイリオ" panose="020B0604030504040204" pitchFamily="50" charset="-128"/>
                        </a:rPr>
                        <a:t> </a:t>
                      </a:r>
                      <a:endParaRPr lang="ja-JP" sz="2000" b="1" kern="10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 </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 </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 </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r">
                        <a:lnSpc>
                          <a:spcPts val="1200"/>
                        </a:lnSpc>
                        <a:spcAft>
                          <a:spcPts val="0"/>
                        </a:spcAft>
                      </a:pPr>
                      <a:r>
                        <a:rPr lang="en-US"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  (</a:t>
                      </a:r>
                      <a:r>
                        <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rPr>
                        <a:t>最もひどい）</a:t>
                      </a:r>
                      <a:endParaRPr lang="ja-JP" sz="2000" b="1" kern="100" dirty="0">
                        <a:solidFill>
                          <a:schemeClr val="tx1">
                            <a:lumMod val="75000"/>
                            <a:lumOff val="25000"/>
                          </a:schemeClr>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lnSpc>
                          <a:spcPts val="1200"/>
                        </a:lnSpc>
                        <a:spcAft>
                          <a:spcPts val="0"/>
                        </a:spcAft>
                      </a:pPr>
                      <a:endParaRPr lang="ja-JP" sz="2000" b="1"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just">
                        <a:lnSpc>
                          <a:spcPts val="1200"/>
                        </a:lnSpc>
                        <a:spcAft>
                          <a:spcPts val="0"/>
                        </a:spcAft>
                      </a:pPr>
                      <a:endParaRPr lang="ja-JP" sz="2000" b="1"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5086599"/>
                  </a:ext>
                </a:extLst>
              </a:tr>
            </a:tbl>
          </a:graphicData>
        </a:graphic>
      </p:graphicFrame>
      <p:sp>
        <p:nvSpPr>
          <p:cNvPr id="3" name="タイトル 1">
            <a:extLst>
              <a:ext uri="{FF2B5EF4-FFF2-40B4-BE49-F238E27FC236}">
                <a16:creationId xmlns:a16="http://schemas.microsoft.com/office/drawing/2014/main" id="{72AB17CA-15ED-8A28-E135-86D78F751071}"/>
              </a:ext>
            </a:extLst>
          </p:cNvPr>
          <p:cNvSpPr txBox="1">
            <a:spLocks/>
          </p:cNvSpPr>
          <p:nvPr/>
        </p:nvSpPr>
        <p:spPr>
          <a:xfrm>
            <a:off x="838200" y="147415"/>
            <a:ext cx="10515600" cy="97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rPr>
              <a:t>Numerical Rating Scale (NRS)</a:t>
            </a:r>
          </a:p>
        </p:txBody>
      </p:sp>
      <p:sp>
        <p:nvSpPr>
          <p:cNvPr id="6" name="正方形/長方形 18">
            <a:extLst>
              <a:ext uri="{FF2B5EF4-FFF2-40B4-BE49-F238E27FC236}">
                <a16:creationId xmlns:a16="http://schemas.microsoft.com/office/drawing/2014/main" id="{879AD8C9-F19D-79C5-1250-DD39195D887D}"/>
              </a:ext>
            </a:extLst>
          </p:cNvPr>
          <p:cNvSpPr>
            <a:spLocks noChangeArrowheads="1"/>
          </p:cNvSpPr>
          <p:nvPr/>
        </p:nvSpPr>
        <p:spPr bwMode="auto">
          <a:xfrm>
            <a:off x="3746090" y="6308725"/>
            <a:ext cx="81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a:spcBef>
                <a:spcPct val="0"/>
              </a:spcBef>
              <a:buFontTx/>
              <a:buNone/>
            </a:pP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Matsuda Y,  et al.  </a:t>
            </a:r>
            <a:r>
              <a:rPr lang="en-US" altLang="ja-JP" sz="1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Jpn</a:t>
            </a: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J Clin Oncol 2022</a:t>
            </a:r>
            <a:endParaRPr lang="ja-JP"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580553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49B5C-C00A-940F-972D-DC805B800849}"/>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D1BF81AD-C10D-703E-44C9-BB227A2CE979}"/>
              </a:ext>
            </a:extLst>
          </p:cNvPr>
          <p:cNvSpPr txBox="1"/>
          <p:nvPr/>
        </p:nvSpPr>
        <p:spPr>
          <a:xfrm>
            <a:off x="1061357" y="1770076"/>
            <a:ext cx="10115550" cy="4524315"/>
          </a:xfrm>
          <a:prstGeom prst="rect">
            <a:avLst/>
          </a:prstGeom>
          <a:noFill/>
        </p:spPr>
        <p:txBody>
          <a:bodyPr wrap="square" rtlCol="0">
            <a:spAutoFit/>
          </a:bodyPr>
          <a:lstStyle/>
          <a:p>
            <a:pPr marL="342900" indent="-342900">
              <a:buFont typeface="Wingdings" panose="05000000000000000000" pitchFamily="2" charset="2"/>
              <a:buChar char="n"/>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主要項目の一つである「身体症状」の中に息切れ（息苦しさ）が含まれる</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患者用は主観的評価尺度として、スタッフ用は客観的評価尺度として利用可能である</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どれくらい生活に支障があったか、</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5</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項目（全く支障はなかった、少しあった、中くらいあった、とてもあった、耐えられないくらいあった）の中で最もよくあらわしている項目にチェックを入れる</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n"/>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想起期間が過去</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3</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日間である</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3</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日版と過去</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7</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日間である</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7</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日版があるが、想起期間を今や過去</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1</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日間として使用することもあり得る</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 name="タイトル 1">
            <a:extLst>
              <a:ext uri="{FF2B5EF4-FFF2-40B4-BE49-F238E27FC236}">
                <a16:creationId xmlns:a16="http://schemas.microsoft.com/office/drawing/2014/main" id="{5B0EBBB1-309D-F7E5-6E49-0BE9FA8A3C65}"/>
              </a:ext>
            </a:extLst>
          </p:cNvPr>
          <p:cNvSpPr txBox="1">
            <a:spLocks/>
          </p:cNvSpPr>
          <p:nvPr/>
        </p:nvSpPr>
        <p:spPr>
          <a:xfrm>
            <a:off x="838200" y="147415"/>
            <a:ext cx="10515600" cy="97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2800" b="1" dirty="0">
                <a:solidFill>
                  <a:schemeClr val="tx1">
                    <a:lumMod val="75000"/>
                    <a:lumOff val="25000"/>
                  </a:schemeClr>
                </a:solidFill>
                <a:latin typeface="メイリオ" panose="020B0604030504040204" pitchFamily="50" charset="-128"/>
                <a:ea typeface="メイリオ" panose="020B0604030504040204" pitchFamily="50" charset="-128"/>
              </a:rPr>
              <a:t>Integrated Palliative care Outcome Scale (IPOS)</a:t>
            </a:r>
          </a:p>
        </p:txBody>
      </p:sp>
      <p:sp>
        <p:nvSpPr>
          <p:cNvPr id="4" name="正方形/長方形 18">
            <a:extLst>
              <a:ext uri="{FF2B5EF4-FFF2-40B4-BE49-F238E27FC236}">
                <a16:creationId xmlns:a16="http://schemas.microsoft.com/office/drawing/2014/main" id="{0EFC6047-6552-1807-2EDC-0F9154379F07}"/>
              </a:ext>
            </a:extLst>
          </p:cNvPr>
          <p:cNvSpPr>
            <a:spLocks noChangeArrowheads="1"/>
          </p:cNvSpPr>
          <p:nvPr/>
        </p:nvSpPr>
        <p:spPr bwMode="auto">
          <a:xfrm>
            <a:off x="3746090" y="6308725"/>
            <a:ext cx="8112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a:spcBef>
                <a:spcPct val="0"/>
              </a:spcBef>
              <a:buFontTx/>
              <a:buNone/>
            </a:pP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Matsuda Y,  et al.  </a:t>
            </a:r>
            <a:r>
              <a:rPr lang="en-US" altLang="ja-JP" sz="1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Jpn</a:t>
            </a:r>
            <a:r>
              <a:rPr lang="en-US"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J Clin Oncol 2022</a:t>
            </a:r>
            <a:endParaRPr lang="ja-JP" altLang="ja-JP" sz="1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274603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00EFDA1C-8700-B655-E844-1A77675FC9DF}"/>
              </a:ext>
            </a:extLst>
          </p:cNvPr>
          <p:cNvPicPr>
            <a:picLocks noChangeAspect="1"/>
          </p:cNvPicPr>
          <p:nvPr/>
        </p:nvPicPr>
        <p:blipFill>
          <a:blip r:embed="rId2"/>
          <a:stretch>
            <a:fillRect/>
          </a:stretch>
        </p:blipFill>
        <p:spPr>
          <a:xfrm>
            <a:off x="0" y="221669"/>
            <a:ext cx="12192000" cy="6414661"/>
          </a:xfrm>
          <a:prstGeom prst="rect">
            <a:avLst/>
          </a:prstGeom>
        </p:spPr>
      </p:pic>
    </p:spTree>
    <p:extLst>
      <p:ext uri="{BB962C8B-B14F-4D97-AF65-F5344CB8AC3E}">
        <p14:creationId xmlns:p14="http://schemas.microsoft.com/office/powerpoint/2010/main" val="2035647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0BB9F558-E3B1-AC90-C983-7DACE7A6B3FA}"/>
              </a:ext>
            </a:extLst>
          </p:cNvPr>
          <p:cNvPicPr>
            <a:picLocks noChangeAspect="1"/>
          </p:cNvPicPr>
          <p:nvPr/>
        </p:nvPicPr>
        <p:blipFill>
          <a:blip r:embed="rId2"/>
          <a:stretch>
            <a:fillRect/>
          </a:stretch>
        </p:blipFill>
        <p:spPr>
          <a:xfrm>
            <a:off x="0" y="169106"/>
            <a:ext cx="12192000" cy="6519787"/>
          </a:xfrm>
          <a:prstGeom prst="rect">
            <a:avLst/>
          </a:prstGeom>
        </p:spPr>
      </p:pic>
    </p:spTree>
    <p:extLst>
      <p:ext uri="{BB962C8B-B14F-4D97-AF65-F5344CB8AC3E}">
        <p14:creationId xmlns:p14="http://schemas.microsoft.com/office/powerpoint/2010/main" val="1755114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アプリケーション, Teams&#10;&#10;AI 生成コンテンツは誤りを含む可能性があります。">
            <a:extLst>
              <a:ext uri="{FF2B5EF4-FFF2-40B4-BE49-F238E27FC236}">
                <a16:creationId xmlns:a16="http://schemas.microsoft.com/office/drawing/2014/main" id="{D8CBE9CD-B5A1-04E2-D4E2-630B6D63A15E}"/>
              </a:ext>
            </a:extLst>
          </p:cNvPr>
          <p:cNvPicPr>
            <a:picLocks noChangeAspect="1"/>
          </p:cNvPicPr>
          <p:nvPr/>
        </p:nvPicPr>
        <p:blipFill>
          <a:blip r:embed="rId2"/>
          <a:stretch>
            <a:fillRect/>
          </a:stretch>
        </p:blipFill>
        <p:spPr>
          <a:xfrm>
            <a:off x="0" y="169675"/>
            <a:ext cx="12192000" cy="6518649"/>
          </a:xfrm>
          <a:prstGeom prst="rect">
            <a:avLst/>
          </a:prstGeom>
        </p:spPr>
      </p:pic>
    </p:spTree>
    <p:extLst>
      <p:ext uri="{BB962C8B-B14F-4D97-AF65-F5344CB8AC3E}">
        <p14:creationId xmlns:p14="http://schemas.microsoft.com/office/powerpoint/2010/main" val="74773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E84B413F-B02C-39FF-C85C-669051658009}"/>
              </a:ext>
            </a:extLst>
          </p:cNvPr>
          <p:cNvPicPr>
            <a:picLocks noChangeAspect="1"/>
          </p:cNvPicPr>
          <p:nvPr/>
        </p:nvPicPr>
        <p:blipFill>
          <a:blip r:embed="rId2"/>
          <a:stretch>
            <a:fillRect/>
          </a:stretch>
        </p:blipFill>
        <p:spPr>
          <a:xfrm>
            <a:off x="0" y="115342"/>
            <a:ext cx="12192000" cy="6627315"/>
          </a:xfrm>
          <a:prstGeom prst="rect">
            <a:avLst/>
          </a:prstGeom>
        </p:spPr>
      </p:pic>
    </p:spTree>
    <p:extLst>
      <p:ext uri="{BB962C8B-B14F-4D97-AF65-F5344CB8AC3E}">
        <p14:creationId xmlns:p14="http://schemas.microsoft.com/office/powerpoint/2010/main" val="3030250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345440" y="1260939"/>
            <a:ext cx="11510327" cy="4687423"/>
          </a:xfrm>
          <a:prstGeom prst="rect">
            <a:avLst/>
          </a:prstGeom>
        </p:spPr>
      </p:pic>
      <p:sp>
        <p:nvSpPr>
          <p:cNvPr id="3" name="テキスト ボックス 2"/>
          <p:cNvSpPr txBox="1"/>
          <p:nvPr/>
        </p:nvSpPr>
        <p:spPr>
          <a:xfrm>
            <a:off x="4193946" y="6321935"/>
            <a:ext cx="7661521" cy="369332"/>
          </a:xfrm>
          <a:prstGeom prst="rect">
            <a:avLst/>
          </a:prstGeom>
          <a:noFill/>
        </p:spPr>
        <p:txBody>
          <a:bodyPr wrap="none" rtlCol="0">
            <a:spAutoFit/>
          </a:bodyPr>
          <a:lstStyle/>
          <a:p>
            <a:pPr algn="r"/>
            <a:r>
              <a:rPr lang="en-US" altLang="ja-JP"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Yamaguchi T, Matsuda Y, et al. J Pain Symptom Manage 2023</a:t>
            </a:r>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ボックス 4">
            <a:extLst>
              <a:ext uri="{FF2B5EF4-FFF2-40B4-BE49-F238E27FC236}">
                <a16:creationId xmlns:a16="http://schemas.microsoft.com/office/drawing/2014/main" id="{95483F18-25DC-3A50-8F89-093739C18944}"/>
              </a:ext>
            </a:extLst>
          </p:cNvPr>
          <p:cNvSpPr txBox="1"/>
          <p:nvPr/>
        </p:nvSpPr>
        <p:spPr>
          <a:xfrm>
            <a:off x="2334601" y="5845895"/>
            <a:ext cx="854721" cy="276999"/>
          </a:xfrm>
          <a:prstGeom prst="rect">
            <a:avLst/>
          </a:prstGeom>
          <a:noFill/>
          <a:ln w="28575">
            <a:noFill/>
          </a:ln>
        </p:spPr>
        <p:txBody>
          <a:bodyPr wrap="square" rtlCol="0">
            <a:spAutoFit/>
          </a:bodyPr>
          <a:lstStyle/>
          <a:p>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24</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時間後</a:t>
            </a:r>
          </a:p>
        </p:txBody>
      </p:sp>
      <p:sp>
        <p:nvSpPr>
          <p:cNvPr id="6" name="テキスト ボックス 5">
            <a:extLst>
              <a:ext uri="{FF2B5EF4-FFF2-40B4-BE49-F238E27FC236}">
                <a16:creationId xmlns:a16="http://schemas.microsoft.com/office/drawing/2014/main" id="{8F2D919D-154D-8801-6F2E-7AB87D2D3704}"/>
              </a:ext>
            </a:extLst>
          </p:cNvPr>
          <p:cNvSpPr txBox="1"/>
          <p:nvPr/>
        </p:nvSpPr>
        <p:spPr>
          <a:xfrm>
            <a:off x="3634012" y="5845895"/>
            <a:ext cx="854721" cy="276999"/>
          </a:xfrm>
          <a:prstGeom prst="rect">
            <a:avLst/>
          </a:prstGeom>
          <a:noFill/>
          <a:ln w="28575">
            <a:noFill/>
          </a:ln>
        </p:spPr>
        <p:txBody>
          <a:bodyPr wrap="square" rtlCol="0">
            <a:spAutoFit/>
          </a:bodyPr>
          <a:lstStyle/>
          <a:p>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48</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時間後</a:t>
            </a:r>
          </a:p>
        </p:txBody>
      </p:sp>
      <p:sp>
        <p:nvSpPr>
          <p:cNvPr id="7" name="テキスト ボックス 6">
            <a:extLst>
              <a:ext uri="{FF2B5EF4-FFF2-40B4-BE49-F238E27FC236}">
                <a16:creationId xmlns:a16="http://schemas.microsoft.com/office/drawing/2014/main" id="{A34080FB-DC57-7A36-F881-9B5A410BC444}"/>
              </a:ext>
            </a:extLst>
          </p:cNvPr>
          <p:cNvSpPr txBox="1"/>
          <p:nvPr/>
        </p:nvSpPr>
        <p:spPr>
          <a:xfrm>
            <a:off x="4933423" y="5845895"/>
            <a:ext cx="854721" cy="276999"/>
          </a:xfrm>
          <a:prstGeom prst="rect">
            <a:avLst/>
          </a:prstGeom>
          <a:noFill/>
          <a:ln w="28575">
            <a:noFill/>
          </a:ln>
        </p:spPr>
        <p:txBody>
          <a:bodyPr wrap="square" rtlCol="0">
            <a:spAutoFit/>
          </a:bodyPr>
          <a:lstStyle/>
          <a:p>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72</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時間後</a:t>
            </a:r>
          </a:p>
        </p:txBody>
      </p:sp>
      <p:sp>
        <p:nvSpPr>
          <p:cNvPr id="8" name="テキスト ボックス 7">
            <a:extLst>
              <a:ext uri="{FF2B5EF4-FFF2-40B4-BE49-F238E27FC236}">
                <a16:creationId xmlns:a16="http://schemas.microsoft.com/office/drawing/2014/main" id="{C7E0EFFB-761A-79AE-96D1-943A68F063D7}"/>
              </a:ext>
            </a:extLst>
          </p:cNvPr>
          <p:cNvSpPr txBox="1"/>
          <p:nvPr/>
        </p:nvSpPr>
        <p:spPr>
          <a:xfrm>
            <a:off x="8393017" y="5845895"/>
            <a:ext cx="854721" cy="276999"/>
          </a:xfrm>
          <a:prstGeom prst="rect">
            <a:avLst/>
          </a:prstGeom>
          <a:noFill/>
          <a:ln w="28575">
            <a:noFill/>
          </a:ln>
        </p:spPr>
        <p:txBody>
          <a:bodyPr wrap="square" rtlCol="0">
            <a:spAutoFit/>
          </a:bodyPr>
          <a:lstStyle/>
          <a:p>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24</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時間後</a:t>
            </a:r>
          </a:p>
        </p:txBody>
      </p:sp>
      <p:sp>
        <p:nvSpPr>
          <p:cNvPr id="9" name="テキスト ボックス 8">
            <a:extLst>
              <a:ext uri="{FF2B5EF4-FFF2-40B4-BE49-F238E27FC236}">
                <a16:creationId xmlns:a16="http://schemas.microsoft.com/office/drawing/2014/main" id="{6ADCFA92-4A05-BD3B-3372-9C8204DBE940}"/>
              </a:ext>
            </a:extLst>
          </p:cNvPr>
          <p:cNvSpPr txBox="1"/>
          <p:nvPr/>
        </p:nvSpPr>
        <p:spPr>
          <a:xfrm>
            <a:off x="9692428" y="5845895"/>
            <a:ext cx="854721" cy="276999"/>
          </a:xfrm>
          <a:prstGeom prst="rect">
            <a:avLst/>
          </a:prstGeom>
          <a:noFill/>
          <a:ln w="28575">
            <a:noFill/>
          </a:ln>
        </p:spPr>
        <p:txBody>
          <a:bodyPr wrap="square" rtlCol="0">
            <a:spAutoFit/>
          </a:bodyPr>
          <a:lstStyle/>
          <a:p>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48</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時間後</a:t>
            </a:r>
          </a:p>
        </p:txBody>
      </p:sp>
      <p:sp>
        <p:nvSpPr>
          <p:cNvPr id="10" name="テキスト ボックス 9">
            <a:extLst>
              <a:ext uri="{FF2B5EF4-FFF2-40B4-BE49-F238E27FC236}">
                <a16:creationId xmlns:a16="http://schemas.microsoft.com/office/drawing/2014/main" id="{23443C9B-FFD6-8515-BBA3-B52D69336D35}"/>
              </a:ext>
            </a:extLst>
          </p:cNvPr>
          <p:cNvSpPr txBox="1"/>
          <p:nvPr/>
        </p:nvSpPr>
        <p:spPr>
          <a:xfrm>
            <a:off x="10991839" y="5845895"/>
            <a:ext cx="854721" cy="276999"/>
          </a:xfrm>
          <a:prstGeom prst="rect">
            <a:avLst/>
          </a:prstGeom>
          <a:noFill/>
          <a:ln w="28575">
            <a:noFill/>
          </a:ln>
        </p:spPr>
        <p:txBody>
          <a:bodyPr wrap="square" rtlCol="0">
            <a:spAutoFit/>
          </a:bodyPr>
          <a:lstStyle/>
          <a:p>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72</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時間後</a:t>
            </a:r>
          </a:p>
        </p:txBody>
      </p:sp>
      <p:sp>
        <p:nvSpPr>
          <p:cNvPr id="11" name="タイトル 1">
            <a:extLst>
              <a:ext uri="{FF2B5EF4-FFF2-40B4-BE49-F238E27FC236}">
                <a16:creationId xmlns:a16="http://schemas.microsoft.com/office/drawing/2014/main" id="{59E97CD5-1777-7919-6CD6-18CA167F2F51}"/>
              </a:ext>
            </a:extLst>
          </p:cNvPr>
          <p:cNvSpPr txBox="1">
            <a:spLocks/>
          </p:cNvSpPr>
          <p:nvPr/>
        </p:nvSpPr>
        <p:spPr>
          <a:xfrm>
            <a:off x="838200" y="223520"/>
            <a:ext cx="10515600" cy="88515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rPr>
              <a:t>がん呼吸困難オピオイド前向き観察研究</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66832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グラフィカル ユーザー インターフェイス, アプリケーション&#10;&#10;AI 生成コンテンツは誤りを含む可能性があります。">
            <a:extLst>
              <a:ext uri="{FF2B5EF4-FFF2-40B4-BE49-F238E27FC236}">
                <a16:creationId xmlns:a16="http://schemas.microsoft.com/office/drawing/2014/main" id="{C42B6A3F-DF14-ABDB-ED10-4FB8D2F882FE}"/>
              </a:ext>
            </a:extLst>
          </p:cNvPr>
          <p:cNvPicPr>
            <a:picLocks noChangeAspect="1"/>
          </p:cNvPicPr>
          <p:nvPr/>
        </p:nvPicPr>
        <p:blipFill>
          <a:blip r:embed="rId2"/>
          <a:stretch>
            <a:fillRect/>
          </a:stretch>
        </p:blipFill>
        <p:spPr>
          <a:xfrm>
            <a:off x="0" y="350160"/>
            <a:ext cx="12192000" cy="6157680"/>
          </a:xfrm>
          <a:prstGeom prst="rect">
            <a:avLst/>
          </a:prstGeom>
        </p:spPr>
      </p:pic>
    </p:spTree>
    <p:extLst>
      <p:ext uri="{BB962C8B-B14F-4D97-AF65-F5344CB8AC3E}">
        <p14:creationId xmlns:p14="http://schemas.microsoft.com/office/powerpoint/2010/main" val="864558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838200" y="147415"/>
            <a:ext cx="10515600" cy="97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000" b="1" dirty="0">
                <a:latin typeface="メイリオ" panose="020B0604030504040204" pitchFamily="50" charset="-128"/>
                <a:ea typeface="メイリオ" panose="020B0604030504040204" pitchFamily="50" charset="-128"/>
              </a:rPr>
              <a:t>最新のガイドラインでの推奨</a:t>
            </a:r>
            <a:endParaRPr lang="en-US" altLang="ja-JP" sz="4000" b="1" dirty="0">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BC2153F5-CA2D-6406-7728-EEFDE6A98C62}"/>
              </a:ext>
            </a:extLst>
          </p:cNvPr>
          <p:cNvGraphicFramePr>
            <a:graphicFrameLocks noGrp="1"/>
          </p:cNvGraphicFramePr>
          <p:nvPr>
            <p:extLst>
              <p:ext uri="{D42A27DB-BD31-4B8C-83A1-F6EECF244321}">
                <p14:modId xmlns:p14="http://schemas.microsoft.com/office/powerpoint/2010/main" val="1562266868"/>
              </p:ext>
            </p:extLst>
          </p:nvPr>
        </p:nvGraphicFramePr>
        <p:xfrm>
          <a:off x="1068404" y="1990204"/>
          <a:ext cx="10087276" cy="3621324"/>
        </p:xfrm>
        <a:graphic>
          <a:graphicData uri="http://schemas.openxmlformats.org/drawingml/2006/table">
            <a:tbl>
              <a:tblPr firstRow="1" bandRow="1">
                <a:tableStyleId>{5C22544A-7EE6-4342-B048-85BDC9FD1C3A}</a:tableStyleId>
              </a:tblPr>
              <a:tblGrid>
                <a:gridCol w="2059807">
                  <a:extLst>
                    <a:ext uri="{9D8B030D-6E8A-4147-A177-3AD203B41FA5}">
                      <a16:colId xmlns:a16="http://schemas.microsoft.com/office/drawing/2014/main" val="3825635663"/>
                    </a:ext>
                  </a:extLst>
                </a:gridCol>
                <a:gridCol w="8027469">
                  <a:extLst>
                    <a:ext uri="{9D8B030D-6E8A-4147-A177-3AD203B41FA5}">
                      <a16:colId xmlns:a16="http://schemas.microsoft.com/office/drawing/2014/main" val="3340298876"/>
                    </a:ext>
                  </a:extLst>
                </a:gridCol>
              </a:tblGrid>
              <a:tr h="1207108">
                <a:tc>
                  <a:txBody>
                    <a:bodyPr/>
                    <a:lstStyle/>
                    <a:p>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モルヒネ全身投与を行うことを推奨する</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推奨の強さ：</a:t>
                      </a:r>
                      <a:r>
                        <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rPr>
                        <a:t>1</a:t>
                      </a: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（強い推奨）　エビデンスの確実性：</a:t>
                      </a:r>
                      <a:r>
                        <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rPr>
                        <a:t>B</a:t>
                      </a: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（中等度）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4949414"/>
                  </a:ext>
                </a:extLst>
              </a:tr>
              <a:tr h="1207108">
                <a:tc>
                  <a:txBody>
                    <a:bodyPr/>
                    <a:lstStyle/>
                    <a:p>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オピオイドの全身投与は非薬物療法で呼吸困難が十分に緩和できない時に行われるべきである</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推奨の強さ：中等度　エビデンスの質：低</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0771671"/>
                  </a:ext>
                </a:extLst>
              </a:tr>
              <a:tr h="1207108">
                <a:tc>
                  <a:txBody>
                    <a:bodyPr/>
                    <a:lstStyle/>
                    <a:p>
                      <a:endParaRPr kumimoji="1" lang="ja-JP" altLang="en-US" b="1">
                        <a:solidFill>
                          <a:schemeClr val="tx1">
                            <a:lumMod val="75000"/>
                            <a:lumOff val="25000"/>
                          </a:schemeClr>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非薬物療法を行っても持続する重症の慢性の呼吸困難に対して経口モルヒネの定期投与は第一選択の薬物療法である</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推奨グレード：</a:t>
                      </a:r>
                      <a:r>
                        <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rPr>
                        <a:t>B</a:t>
                      </a: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　エビデンスレベル：</a:t>
                      </a:r>
                      <a:r>
                        <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rPr>
                        <a:t>Ⅱ</a:t>
                      </a:r>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9935421"/>
                  </a:ext>
                </a:extLst>
              </a:tr>
            </a:tbl>
          </a:graphicData>
        </a:graphic>
      </p:graphicFrame>
      <p:pic>
        <p:nvPicPr>
          <p:cNvPr id="1026" name="Picture 2" descr="日本の国旗のイラスト">
            <a:extLst>
              <a:ext uri="{FF2B5EF4-FFF2-40B4-BE49-F238E27FC236}">
                <a16:creationId xmlns:a16="http://schemas.microsoft.com/office/drawing/2014/main" id="{CABA74C9-71AB-F4B8-1FE9-3BA4510E74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5223" y="2061993"/>
            <a:ext cx="903708" cy="10758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CO Meetings さん">
            <a:extLst>
              <a:ext uri="{FF2B5EF4-FFF2-40B4-BE49-F238E27FC236}">
                <a16:creationId xmlns:a16="http://schemas.microsoft.com/office/drawing/2014/main" id="{3BB65305-2DA0-9207-3239-6585043762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05426" y="3609707"/>
            <a:ext cx="1510385" cy="3913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SMO 2017: All.Can - All.Can さん">
            <a:extLst>
              <a:ext uri="{FF2B5EF4-FFF2-40B4-BE49-F238E27FC236}">
                <a16:creationId xmlns:a16="http://schemas.microsoft.com/office/drawing/2014/main" id="{559B78C8-9840-A3DD-497E-72C6D3729A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7628" y="4472905"/>
            <a:ext cx="1645980" cy="109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45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4005202" y="2032654"/>
            <a:ext cx="1080000" cy="1080000"/>
          </a:xfrm>
          <a:prstGeom prst="roundRect">
            <a:avLst/>
          </a:prstGeom>
          <a:solidFill>
            <a:srgbClr val="0070C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bg1"/>
                </a:solidFill>
                <a:latin typeface="メイリオ" panose="020B0604030504040204" pitchFamily="50" charset="-128"/>
                <a:ea typeface="メイリオ" panose="020B0604030504040204" pitchFamily="50" charset="-128"/>
              </a:rPr>
              <a:t>不安</a:t>
            </a:r>
            <a:endParaRPr lang="en-US" altLang="ja-JP" sz="2400" b="1" dirty="0">
              <a:solidFill>
                <a:schemeClr val="bg1"/>
              </a:solidFill>
              <a:latin typeface="メイリオ" panose="020B0604030504040204" pitchFamily="50" charset="-128"/>
              <a:ea typeface="メイリオ" panose="020B0604030504040204" pitchFamily="50" charset="-128"/>
            </a:endParaRPr>
          </a:p>
        </p:txBody>
      </p:sp>
      <p:sp>
        <p:nvSpPr>
          <p:cNvPr id="3" name="角丸四角形 2"/>
          <p:cNvSpPr/>
          <p:nvPr/>
        </p:nvSpPr>
        <p:spPr>
          <a:xfrm>
            <a:off x="6488281" y="3507198"/>
            <a:ext cx="1080000" cy="1080000"/>
          </a:xfrm>
          <a:prstGeom prst="roundRect">
            <a:avLst/>
          </a:prstGeom>
          <a:solidFill>
            <a:srgbClr val="0070C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bg1"/>
                </a:solidFill>
                <a:latin typeface="メイリオ" panose="020B0604030504040204" pitchFamily="50" charset="-128"/>
                <a:ea typeface="メイリオ" panose="020B0604030504040204" pitchFamily="50" charset="-128"/>
              </a:rPr>
              <a:t>注意固着</a:t>
            </a:r>
            <a:endParaRPr lang="en-US" altLang="ja-JP" sz="2400" b="1" dirty="0">
              <a:solidFill>
                <a:schemeClr val="bg1"/>
              </a:solidFill>
              <a:latin typeface="メイリオ" panose="020B0604030504040204" pitchFamily="50" charset="-128"/>
              <a:ea typeface="メイリオ" panose="020B0604030504040204" pitchFamily="50" charset="-128"/>
            </a:endParaRPr>
          </a:p>
        </p:txBody>
      </p:sp>
      <p:sp>
        <p:nvSpPr>
          <p:cNvPr id="4" name="角丸四角形 3"/>
          <p:cNvSpPr/>
          <p:nvPr/>
        </p:nvSpPr>
        <p:spPr>
          <a:xfrm>
            <a:off x="4005202" y="4468139"/>
            <a:ext cx="1080000" cy="1080000"/>
          </a:xfrm>
          <a:prstGeom prst="roundRect">
            <a:avLst/>
          </a:prstGeom>
          <a:solidFill>
            <a:srgbClr val="0070C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bg1"/>
                </a:solidFill>
                <a:latin typeface="メイリオ" panose="020B0604030504040204" pitchFamily="50" charset="-128"/>
                <a:ea typeface="メイリオ" panose="020B0604030504040204" pitchFamily="50" charset="-128"/>
              </a:rPr>
              <a:t>呼吸困難</a:t>
            </a:r>
            <a:endParaRPr lang="en-US" altLang="ja-JP" sz="2400" b="1" dirty="0">
              <a:solidFill>
                <a:schemeClr val="bg1"/>
              </a:solidFill>
              <a:latin typeface="メイリオ" panose="020B0604030504040204" pitchFamily="50" charset="-128"/>
              <a:ea typeface="メイリオ" panose="020B0604030504040204" pitchFamily="50" charset="-128"/>
            </a:endParaRPr>
          </a:p>
        </p:txBody>
      </p:sp>
      <p:sp>
        <p:nvSpPr>
          <p:cNvPr id="6" name="下矢印 5"/>
          <p:cNvSpPr/>
          <p:nvPr/>
        </p:nvSpPr>
        <p:spPr>
          <a:xfrm rot="10800000">
            <a:off x="4383202" y="3228908"/>
            <a:ext cx="324000" cy="1077939"/>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メイリオ" panose="020B0604030504040204" pitchFamily="50" charset="-128"/>
              <a:ea typeface="メイリオ" panose="020B0604030504040204" pitchFamily="50" charset="-128"/>
            </a:endParaRPr>
          </a:p>
        </p:txBody>
      </p:sp>
      <p:sp>
        <p:nvSpPr>
          <p:cNvPr id="7" name="円形吹き出し 6"/>
          <p:cNvSpPr/>
          <p:nvPr/>
        </p:nvSpPr>
        <p:spPr>
          <a:xfrm>
            <a:off x="723014" y="2583710"/>
            <a:ext cx="3214365" cy="1430700"/>
          </a:xfrm>
          <a:prstGeom prst="wedgeEllipseCallout">
            <a:avLst>
              <a:gd name="adj1" fmla="val 61210"/>
              <a:gd name="adj2" fmla="val 39537"/>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呼吸困難があると不安になりやすい</a:t>
            </a:r>
            <a:endPar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9" name="円形吹き出し 8"/>
          <p:cNvSpPr/>
          <p:nvPr/>
        </p:nvSpPr>
        <p:spPr>
          <a:xfrm>
            <a:off x="6290101" y="1519087"/>
            <a:ext cx="3902149" cy="1590897"/>
          </a:xfrm>
          <a:prstGeom prst="wedgeEllipseCallout">
            <a:avLst>
              <a:gd name="adj1" fmla="val -55240"/>
              <a:gd name="adj2" fmla="val 51528"/>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不安があると元々ある呼吸困難に注意が向きやすくなる</a:t>
            </a: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0" name="円形吹き出し 9"/>
          <p:cNvSpPr/>
          <p:nvPr/>
        </p:nvSpPr>
        <p:spPr>
          <a:xfrm>
            <a:off x="5166848" y="4702629"/>
            <a:ext cx="6805412" cy="2060081"/>
          </a:xfrm>
          <a:prstGeom prst="wedgeEllipseCallout">
            <a:avLst>
              <a:gd name="adj1" fmla="val -39138"/>
              <a:gd name="adj2" fmla="val -50346"/>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呼吸困難のことばかり考えていると</a:t>
            </a: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呼吸困難を感じやすくなる</a:t>
            </a: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逆に</a:t>
            </a: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呼吸困難が続くとそのこと</a:t>
            </a: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ばかり考えるようになる</a:t>
            </a:r>
          </a:p>
          <a:p>
            <a:pPr algn="ct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2" name="下矢印 11"/>
          <p:cNvSpPr/>
          <p:nvPr/>
        </p:nvSpPr>
        <p:spPr>
          <a:xfrm rot="17854268">
            <a:off x="5650363" y="2746830"/>
            <a:ext cx="324000" cy="1077939"/>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メイリオ" panose="020B0604030504040204" pitchFamily="50" charset="-128"/>
              <a:ea typeface="メイリオ" panose="020B0604030504040204" pitchFamily="50" charset="-128"/>
            </a:endParaRPr>
          </a:p>
        </p:txBody>
      </p:sp>
      <p:sp>
        <p:nvSpPr>
          <p:cNvPr id="13" name="左右矢印 12"/>
          <p:cNvSpPr/>
          <p:nvPr/>
        </p:nvSpPr>
        <p:spPr>
          <a:xfrm rot="19549678">
            <a:off x="5159632" y="4423538"/>
            <a:ext cx="1137684" cy="324000"/>
          </a:xfrm>
          <a:prstGeom prst="lef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メイリオ" panose="020B0604030504040204" pitchFamily="50" charset="-128"/>
              <a:ea typeface="メイリオ" panose="020B0604030504040204" pitchFamily="50" charset="-128"/>
            </a:endParaRPr>
          </a:p>
        </p:txBody>
      </p:sp>
      <p:sp>
        <p:nvSpPr>
          <p:cNvPr id="15" name="タイトル 1"/>
          <p:cNvSpPr txBox="1">
            <a:spLocks/>
          </p:cNvSpPr>
          <p:nvPr/>
        </p:nvSpPr>
        <p:spPr>
          <a:xfrm>
            <a:off x="838200" y="365125"/>
            <a:ext cx="10515600" cy="1325563"/>
          </a:xfrm>
          <a:prstGeom prst="rect">
            <a:avLst/>
          </a:prstGeom>
        </p:spPr>
        <p:txBody>
          <a:bodyPr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呼吸に注意が向きすぎる呼吸困難</a:t>
            </a:r>
          </a:p>
        </p:txBody>
      </p:sp>
    </p:spTree>
    <p:extLst>
      <p:ext uri="{BB962C8B-B14F-4D97-AF65-F5344CB8AC3E}">
        <p14:creationId xmlns:p14="http://schemas.microsoft.com/office/powerpoint/2010/main" val="3679816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ct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注意固着に気づいていないとき</a:t>
            </a:r>
          </a:p>
        </p:txBody>
      </p:sp>
      <p:sp>
        <p:nvSpPr>
          <p:cNvPr id="11" name="正方形/長方形 10"/>
          <p:cNvSpPr/>
          <p:nvPr/>
        </p:nvSpPr>
        <p:spPr>
          <a:xfrm>
            <a:off x="4283968" y="6237312"/>
            <a:ext cx="4752528" cy="646331"/>
          </a:xfrm>
          <a:prstGeom prst="rect">
            <a:avLst/>
          </a:prstGeom>
        </p:spPr>
        <p:txBody>
          <a:bodyPr wrap="square">
            <a:spAutoFit/>
          </a:bodyPr>
          <a:lstStyle/>
          <a:p>
            <a:endParaRPr lang="ja-JP" altLang="ja-JP" b="1" dirty="0">
              <a:latin typeface="HGP創英角ｺﾞｼｯｸUB" pitchFamily="50" charset="-128"/>
              <a:ea typeface="HGP創英角ｺﾞｼｯｸUB" pitchFamily="50" charset="-128"/>
            </a:endParaRPr>
          </a:p>
          <a:p>
            <a:endParaRPr lang="ja-JP" altLang="ja-JP" b="1" dirty="0">
              <a:latin typeface="HGP創英角ｺﾞｼｯｸUB" pitchFamily="50" charset="-128"/>
              <a:ea typeface="HGP創英角ｺﾞｼｯｸUB" pitchFamily="50" charset="-128"/>
            </a:endParaRPr>
          </a:p>
        </p:txBody>
      </p:sp>
      <p:sp>
        <p:nvSpPr>
          <p:cNvPr id="7" name="テキスト ボックス 6"/>
          <p:cNvSpPr txBox="1"/>
          <p:nvPr/>
        </p:nvSpPr>
        <p:spPr>
          <a:xfrm>
            <a:off x="691563" y="1994530"/>
            <a:ext cx="10872908" cy="2336537"/>
          </a:xfrm>
          <a:prstGeom prst="rect">
            <a:avLst/>
          </a:prstGeom>
          <a:noFill/>
        </p:spPr>
        <p:txBody>
          <a:bodyPr wrap="square" rtlCol="0">
            <a:spAutoFit/>
          </a:bodyPr>
          <a:lstStyle/>
          <a:p>
            <a:pPr marL="457200" indent="-457200">
              <a:lnSpc>
                <a:spcPts val="4500"/>
              </a:lnSpc>
              <a:buFont typeface="Wingdings" panose="05000000000000000000" pitchFamily="2" charset="2"/>
              <a:buChar char="l"/>
            </a:pPr>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注意が呼吸困難以外のことや他の感覚に向いている時には呼吸困難が軽減することを利用する</a:t>
            </a:r>
            <a:endParaRPr lang="en-US" altLang="ja-JP" sz="28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457200" indent="-457200">
              <a:lnSpc>
                <a:spcPts val="4500"/>
              </a:lnSpc>
              <a:buFont typeface="Wingdings" panose="05000000000000000000" pitchFamily="2" charset="2"/>
              <a:buChar char="l"/>
            </a:pPr>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リハビリテーションによる行動活性化、アロマセラピーなど</a:t>
            </a:r>
            <a:endParaRPr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a:p>
            <a:pPr>
              <a:lnSpc>
                <a:spcPts val="2000"/>
              </a:lnSpc>
            </a:pPr>
            <a:endParaRPr lang="en-US" altLang="ja-JP" sz="32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r">
              <a:lnSpc>
                <a:spcPts val="2000"/>
              </a:lnSpc>
            </a:pPr>
            <a:r>
              <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rPr>
              <a:t>       </a:t>
            </a:r>
          </a:p>
        </p:txBody>
      </p:sp>
      <p:pic>
        <p:nvPicPr>
          <p:cNvPr id="1026" name="Picture 2" descr="オイルマッサージのイラスト | かわいいフリー素材集 いらすとや"/>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84555" y="4430849"/>
            <a:ext cx="2905339" cy="2553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690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259CAD39-4103-554C-4272-0B57686E85FE}"/>
              </a:ext>
            </a:extLst>
          </p:cNvPr>
          <p:cNvSpPr/>
          <p:nvPr/>
        </p:nvSpPr>
        <p:spPr>
          <a:xfrm>
            <a:off x="1056000" y="1758421"/>
            <a:ext cx="10080000" cy="720000"/>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背景疾患（呼吸器疾患など）があれば、その治療を優先</a:t>
            </a:r>
          </a:p>
        </p:txBody>
      </p:sp>
      <p:sp>
        <p:nvSpPr>
          <p:cNvPr id="8" name="四角形: 角を丸くする 7">
            <a:extLst>
              <a:ext uri="{FF2B5EF4-FFF2-40B4-BE49-F238E27FC236}">
                <a16:creationId xmlns:a16="http://schemas.microsoft.com/office/drawing/2014/main" id="{A4B8EBCF-3DDA-B6B2-E9EC-09CDD3FBC3CC}"/>
              </a:ext>
            </a:extLst>
          </p:cNvPr>
          <p:cNvSpPr/>
          <p:nvPr/>
        </p:nvSpPr>
        <p:spPr>
          <a:xfrm>
            <a:off x="1056000" y="3043675"/>
            <a:ext cx="10080000" cy="720000"/>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注意固着による悪循環に気づいているか</a:t>
            </a:r>
            <a:endPar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1" name="下矢印 16">
            <a:extLst>
              <a:ext uri="{FF2B5EF4-FFF2-40B4-BE49-F238E27FC236}">
                <a16:creationId xmlns:a16="http://schemas.microsoft.com/office/drawing/2014/main" id="{16652B09-4782-7343-7223-E31A4F94307C}"/>
              </a:ext>
            </a:extLst>
          </p:cNvPr>
          <p:cNvSpPr/>
          <p:nvPr/>
        </p:nvSpPr>
        <p:spPr>
          <a:xfrm rot="10800000" flipV="1">
            <a:off x="5934000" y="2575675"/>
            <a:ext cx="324000" cy="468000"/>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5" name="下矢印 16">
            <a:extLst>
              <a:ext uri="{FF2B5EF4-FFF2-40B4-BE49-F238E27FC236}">
                <a16:creationId xmlns:a16="http://schemas.microsoft.com/office/drawing/2014/main" id="{3F360F05-3D25-0278-4A52-2669773F434F}"/>
              </a:ext>
            </a:extLst>
          </p:cNvPr>
          <p:cNvSpPr/>
          <p:nvPr/>
        </p:nvSpPr>
        <p:spPr>
          <a:xfrm rot="10800000" flipV="1">
            <a:off x="2336592" y="3928733"/>
            <a:ext cx="324000" cy="468000"/>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6" name="下矢印 16">
            <a:extLst>
              <a:ext uri="{FF2B5EF4-FFF2-40B4-BE49-F238E27FC236}">
                <a16:creationId xmlns:a16="http://schemas.microsoft.com/office/drawing/2014/main" id="{BE14EEB8-F679-6EFE-7F2B-BF75BFBB5082}"/>
              </a:ext>
            </a:extLst>
          </p:cNvPr>
          <p:cNvSpPr/>
          <p:nvPr/>
        </p:nvSpPr>
        <p:spPr>
          <a:xfrm rot="10800000" flipV="1">
            <a:off x="9531409" y="3925437"/>
            <a:ext cx="324000" cy="468000"/>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7" name="四角形: 角を丸くする 16">
            <a:extLst>
              <a:ext uri="{FF2B5EF4-FFF2-40B4-BE49-F238E27FC236}">
                <a16:creationId xmlns:a16="http://schemas.microsoft.com/office/drawing/2014/main" id="{5BCD3A8F-91A7-D3BC-877A-0DD3046B3668}"/>
              </a:ext>
            </a:extLst>
          </p:cNvPr>
          <p:cNvSpPr/>
          <p:nvPr/>
        </p:nvSpPr>
        <p:spPr>
          <a:xfrm>
            <a:off x="1056000" y="4527761"/>
            <a:ext cx="4299771" cy="1800000"/>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l"/>
            </a:pPr>
            <a:r>
              <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リハビリテーション</a:t>
            </a:r>
            <a:endParaRPr kumimoji="1"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pPr marL="342900" indent="-342900">
              <a:buFont typeface="Wingdings" panose="05000000000000000000" pitchFamily="2" charset="2"/>
              <a:buChar char="l"/>
            </a:pP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アロマテラピー</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endPar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8" name="四角形: 角を丸くする 17">
            <a:extLst>
              <a:ext uri="{FF2B5EF4-FFF2-40B4-BE49-F238E27FC236}">
                <a16:creationId xmlns:a16="http://schemas.microsoft.com/office/drawing/2014/main" id="{D270291D-9283-757C-8490-C49AC3995AFC}"/>
              </a:ext>
            </a:extLst>
          </p:cNvPr>
          <p:cNvSpPr/>
          <p:nvPr/>
        </p:nvSpPr>
        <p:spPr>
          <a:xfrm>
            <a:off x="6836231" y="4527761"/>
            <a:ext cx="4299771" cy="1800000"/>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l"/>
            </a:pPr>
            <a:r>
              <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呼吸瞑想</a:t>
            </a:r>
          </a:p>
        </p:txBody>
      </p:sp>
      <p:sp>
        <p:nvSpPr>
          <p:cNvPr id="19" name="四角形: 角を丸くする 18">
            <a:extLst>
              <a:ext uri="{FF2B5EF4-FFF2-40B4-BE49-F238E27FC236}">
                <a16:creationId xmlns:a16="http://schemas.microsoft.com/office/drawing/2014/main" id="{F5123477-C65A-35F1-29F1-3EEE6456BF06}"/>
              </a:ext>
            </a:extLst>
          </p:cNvPr>
          <p:cNvSpPr/>
          <p:nvPr/>
        </p:nvSpPr>
        <p:spPr>
          <a:xfrm>
            <a:off x="2743200" y="3925436"/>
            <a:ext cx="2752719" cy="540000"/>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気づいていない</a:t>
            </a:r>
          </a:p>
        </p:txBody>
      </p:sp>
      <p:sp>
        <p:nvSpPr>
          <p:cNvPr id="20" name="四角形: 角を丸くする 19">
            <a:extLst>
              <a:ext uri="{FF2B5EF4-FFF2-40B4-BE49-F238E27FC236}">
                <a16:creationId xmlns:a16="http://schemas.microsoft.com/office/drawing/2014/main" id="{B2A9F095-A852-0FB2-FFFD-6E931F39E90A}"/>
              </a:ext>
            </a:extLst>
          </p:cNvPr>
          <p:cNvSpPr/>
          <p:nvPr/>
        </p:nvSpPr>
        <p:spPr>
          <a:xfrm>
            <a:off x="6696082" y="3961675"/>
            <a:ext cx="2752719" cy="540000"/>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気づいている</a:t>
            </a:r>
          </a:p>
        </p:txBody>
      </p:sp>
      <p:sp>
        <p:nvSpPr>
          <p:cNvPr id="2" name="タイトル 1">
            <a:extLst>
              <a:ext uri="{FF2B5EF4-FFF2-40B4-BE49-F238E27FC236}">
                <a16:creationId xmlns:a16="http://schemas.microsoft.com/office/drawing/2014/main" id="{E37DB592-0DF8-3304-26D3-8FE4DA7CEFD5}"/>
              </a:ext>
            </a:extLst>
          </p:cNvPr>
          <p:cNvSpPr txBox="1">
            <a:spLocks/>
          </p:cNvSpPr>
          <p:nvPr/>
        </p:nvSpPr>
        <p:spPr>
          <a:xfrm>
            <a:off x="838200" y="365125"/>
            <a:ext cx="10515600" cy="1325563"/>
          </a:xfrm>
          <a:prstGeom prst="rect">
            <a:avLst/>
          </a:prstGeom>
        </p:spPr>
        <p:txBody>
          <a:bodyPr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注意固着へのアプローチ</a:t>
            </a:r>
          </a:p>
        </p:txBody>
      </p:sp>
    </p:spTree>
    <p:extLst>
      <p:ext uri="{BB962C8B-B14F-4D97-AF65-F5344CB8AC3E}">
        <p14:creationId xmlns:p14="http://schemas.microsoft.com/office/powerpoint/2010/main" val="579939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気にしないようにする＝気になる</a:t>
            </a:r>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2050" name="Picture 2" descr="具合の悪い入院中のお爺さんのイラスト | かわいいフリー素材集 いらすと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887" y="2824480"/>
            <a:ext cx="3570288" cy="3570288"/>
          </a:xfrm>
          <a:prstGeom prst="rect">
            <a:avLst/>
          </a:prstGeom>
          <a:noFill/>
          <a:extLst>
            <a:ext uri="{909E8E84-426E-40DD-AFC4-6F175D3DCCD1}">
              <a14:hiddenFill xmlns:a14="http://schemas.microsoft.com/office/drawing/2010/main">
                <a:solidFill>
                  <a:srgbClr val="FFFFFF"/>
                </a:solidFill>
              </a14:hiddenFill>
            </a:ext>
          </a:extLst>
        </p:spPr>
      </p:pic>
      <p:sp>
        <p:nvSpPr>
          <p:cNvPr id="6" name="雲形吹き出し 5"/>
          <p:cNvSpPr/>
          <p:nvPr/>
        </p:nvSpPr>
        <p:spPr>
          <a:xfrm>
            <a:off x="7264400" y="1690688"/>
            <a:ext cx="3495040" cy="1960880"/>
          </a:xfrm>
          <a:prstGeom prst="cloudCallout">
            <a:avLst>
              <a:gd name="adj1" fmla="val -59496"/>
              <a:gd name="adj2" fmla="val 58873"/>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呼吸困難のことは</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気にしないでおこう</a:t>
            </a:r>
          </a:p>
        </p:txBody>
      </p:sp>
    </p:spTree>
    <p:extLst>
      <p:ext uri="{BB962C8B-B14F-4D97-AF65-F5344CB8AC3E}">
        <p14:creationId xmlns:p14="http://schemas.microsoft.com/office/powerpoint/2010/main" val="2658654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気にしないようにする＝気になる</a:t>
            </a:r>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2050" name="Picture 2" descr="具合の悪い入院中のお爺さんのイラスト | かわいいフリー素材集 いらすと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887" y="2824480"/>
            <a:ext cx="3570288" cy="3570288"/>
          </a:xfrm>
          <a:prstGeom prst="rect">
            <a:avLst/>
          </a:prstGeom>
          <a:noFill/>
          <a:extLst>
            <a:ext uri="{909E8E84-426E-40DD-AFC4-6F175D3DCCD1}">
              <a14:hiddenFill xmlns:a14="http://schemas.microsoft.com/office/drawing/2010/main">
                <a:solidFill>
                  <a:srgbClr val="FFFFFF"/>
                </a:solidFill>
              </a14:hiddenFill>
            </a:ext>
          </a:extLst>
        </p:spPr>
      </p:pic>
      <p:sp>
        <p:nvSpPr>
          <p:cNvPr id="6" name="雲形吹き出し 5"/>
          <p:cNvSpPr/>
          <p:nvPr/>
        </p:nvSpPr>
        <p:spPr>
          <a:xfrm>
            <a:off x="7264400" y="1690688"/>
            <a:ext cx="3495040" cy="1960880"/>
          </a:xfrm>
          <a:prstGeom prst="cloudCallout">
            <a:avLst>
              <a:gd name="adj1" fmla="val -59496"/>
              <a:gd name="adj2" fmla="val 58873"/>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ああ、息苦しい</a:t>
            </a:r>
            <a:endParaRPr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いやいや</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呼吸困難のことは</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気にしてはいけない</a:t>
            </a:r>
            <a:endParaRPr kumimoji="1"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48159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呼吸困難</a:t>
            </a:r>
            <a:r>
              <a:rPr lang="en-US" altLang="ja-JP" b="1" dirty="0">
                <a:solidFill>
                  <a:schemeClr val="tx1">
                    <a:lumMod val="75000"/>
                    <a:lumOff val="25000"/>
                  </a:schemeClr>
                </a:solidFill>
                <a:latin typeface="メイリオ" panose="020B0604030504040204" pitchFamily="50" charset="-128"/>
                <a:ea typeface="メイリオ" panose="020B0604030504040204" pitchFamily="50" charset="-128"/>
              </a:rPr>
              <a:t>+α</a:t>
            </a:r>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2050" name="Picture 2" descr="具合の悪い入院中のお爺さんのイラスト | かわいいフリー素材集 いらすと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887" y="2824480"/>
            <a:ext cx="3570288" cy="3570288"/>
          </a:xfrm>
          <a:prstGeom prst="rect">
            <a:avLst/>
          </a:prstGeom>
          <a:noFill/>
          <a:extLst>
            <a:ext uri="{909E8E84-426E-40DD-AFC4-6F175D3DCCD1}">
              <a14:hiddenFill xmlns:a14="http://schemas.microsoft.com/office/drawing/2010/main">
                <a:solidFill>
                  <a:srgbClr val="FFFFFF"/>
                </a:solidFill>
              </a14:hiddenFill>
            </a:ext>
          </a:extLst>
        </p:spPr>
      </p:pic>
      <p:sp>
        <p:nvSpPr>
          <p:cNvPr id="6" name="雲形吹き出し 5"/>
          <p:cNvSpPr/>
          <p:nvPr/>
        </p:nvSpPr>
        <p:spPr>
          <a:xfrm>
            <a:off x="7264400" y="1690688"/>
            <a:ext cx="3495040" cy="1960880"/>
          </a:xfrm>
          <a:prstGeom prst="cloudCallout">
            <a:avLst>
              <a:gd name="adj1" fmla="val -59496"/>
              <a:gd name="adj2" fmla="val 58873"/>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息苦しさがもっと</a:t>
            </a:r>
            <a:endParaRPr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悪くなったら</a:t>
            </a:r>
            <a:endParaRPr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どうしよう・・・</a:t>
            </a:r>
            <a:endParaRPr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86382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呼吸困難</a:t>
            </a:r>
            <a:r>
              <a:rPr lang="en-US" altLang="ja-JP" b="1" dirty="0">
                <a:solidFill>
                  <a:schemeClr val="tx1">
                    <a:lumMod val="75000"/>
                    <a:lumOff val="25000"/>
                  </a:schemeClr>
                </a:solidFill>
                <a:latin typeface="メイリオ" panose="020B0604030504040204" pitchFamily="50" charset="-128"/>
                <a:ea typeface="メイリオ" panose="020B0604030504040204" pitchFamily="50" charset="-128"/>
              </a:rPr>
              <a:t>+α</a:t>
            </a:r>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2050" name="Picture 2" descr="具合の悪い入院中のお爺さんのイラスト | かわいいフリー素材集 いらすと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887" y="2824480"/>
            <a:ext cx="3570288" cy="3570288"/>
          </a:xfrm>
          <a:prstGeom prst="rect">
            <a:avLst/>
          </a:prstGeom>
          <a:noFill/>
          <a:extLst>
            <a:ext uri="{909E8E84-426E-40DD-AFC4-6F175D3DCCD1}">
              <a14:hiddenFill xmlns:a14="http://schemas.microsoft.com/office/drawing/2010/main">
                <a:solidFill>
                  <a:srgbClr val="FFFFFF"/>
                </a:solidFill>
              </a14:hiddenFill>
            </a:ext>
          </a:extLst>
        </p:spPr>
      </p:pic>
      <p:sp>
        <p:nvSpPr>
          <p:cNvPr id="6" name="雲形吹き出し 5"/>
          <p:cNvSpPr/>
          <p:nvPr/>
        </p:nvSpPr>
        <p:spPr>
          <a:xfrm>
            <a:off x="7264400" y="1690688"/>
            <a:ext cx="3495040" cy="1960880"/>
          </a:xfrm>
          <a:prstGeom prst="cloudCallout">
            <a:avLst>
              <a:gd name="adj1" fmla="val -59496"/>
              <a:gd name="adj2" fmla="val 58873"/>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こんなに息苦しく</a:t>
            </a:r>
            <a:endParaRPr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なるなんて</a:t>
            </a:r>
            <a:endParaRPr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もう終わりだ</a:t>
            </a:r>
            <a:endParaRPr lang="en-US" altLang="ja-JP"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288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ctr"/>
            <a:r>
              <a:rPr lang="ja-JP" altLang="en-US" b="1" dirty="0">
                <a:solidFill>
                  <a:schemeClr val="tx1">
                    <a:lumMod val="75000"/>
                    <a:lumOff val="25000"/>
                  </a:schemeClr>
                </a:solidFill>
                <a:latin typeface="メイリオ" panose="020B0604030504040204" pitchFamily="50" charset="-128"/>
                <a:ea typeface="メイリオ" panose="020B0604030504040204" pitchFamily="50" charset="-128"/>
              </a:rPr>
              <a:t>呼吸瞑想の練習</a:t>
            </a:r>
            <a:endParaRPr kumimoji="1" lang="ja-JP" altLang="en-US"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 name="四角形: 角を丸くする 2">
            <a:extLst>
              <a:ext uri="{FF2B5EF4-FFF2-40B4-BE49-F238E27FC236}">
                <a16:creationId xmlns:a16="http://schemas.microsoft.com/office/drawing/2014/main" id="{4DBBD304-4826-4E86-3EAE-B1DE75839E54}"/>
              </a:ext>
            </a:extLst>
          </p:cNvPr>
          <p:cNvSpPr/>
          <p:nvPr/>
        </p:nvSpPr>
        <p:spPr>
          <a:xfrm>
            <a:off x="1785978" y="2738120"/>
            <a:ext cx="8625883" cy="736070"/>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呼吸（空気の流れ、胸やお腹の動き）に注意を向ける</a:t>
            </a:r>
            <a:endParaRPr kumimoji="1"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4" name="四角形: 角を丸くする 3">
            <a:extLst>
              <a:ext uri="{FF2B5EF4-FFF2-40B4-BE49-F238E27FC236}">
                <a16:creationId xmlns:a16="http://schemas.microsoft.com/office/drawing/2014/main" id="{6BA1A0ED-7EF4-2EBA-B85C-3E84588D8A2B}"/>
              </a:ext>
            </a:extLst>
          </p:cNvPr>
          <p:cNvSpPr/>
          <p:nvPr/>
        </p:nvSpPr>
        <p:spPr>
          <a:xfrm>
            <a:off x="1785978" y="4412374"/>
            <a:ext cx="8687360" cy="1389621"/>
          </a:xfrm>
          <a:prstGeom prst="roundRect">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瞑想中に頭に浮かんできたこと（雑念）をラベリングする</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例：「（私は）～と考えている」と心の中でつぶやき、客観</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　　 的に観察する</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 name="下矢印 16">
            <a:extLst>
              <a:ext uri="{FF2B5EF4-FFF2-40B4-BE49-F238E27FC236}">
                <a16:creationId xmlns:a16="http://schemas.microsoft.com/office/drawing/2014/main" id="{CE8216A6-09CA-2924-FF4F-A946BCCB1BCA}"/>
              </a:ext>
            </a:extLst>
          </p:cNvPr>
          <p:cNvSpPr/>
          <p:nvPr/>
        </p:nvSpPr>
        <p:spPr>
          <a:xfrm rot="10800000" flipV="1">
            <a:off x="5934000" y="3561967"/>
            <a:ext cx="324000" cy="756000"/>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3" name="下矢印 16">
            <a:extLst>
              <a:ext uri="{FF2B5EF4-FFF2-40B4-BE49-F238E27FC236}">
                <a16:creationId xmlns:a16="http://schemas.microsoft.com/office/drawing/2014/main" id="{B12CE1DC-D49C-7A81-52BF-7C22D90A8A3C}"/>
              </a:ext>
            </a:extLst>
          </p:cNvPr>
          <p:cNvSpPr/>
          <p:nvPr/>
        </p:nvSpPr>
        <p:spPr>
          <a:xfrm rot="16200000" flipV="1">
            <a:off x="10689338" y="2720147"/>
            <a:ext cx="324000" cy="756000"/>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6F4D3433-BB33-B175-C758-A91CEA935FBD}"/>
              </a:ext>
            </a:extLst>
          </p:cNvPr>
          <p:cNvSpPr/>
          <p:nvPr/>
        </p:nvSpPr>
        <p:spPr>
          <a:xfrm>
            <a:off x="11085338" y="3174825"/>
            <a:ext cx="144000" cy="205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lumMod val="75000"/>
                  <a:lumOff val="25000"/>
                </a:schemeClr>
              </a:solidFill>
            </a:endParaRPr>
          </a:p>
        </p:txBody>
      </p:sp>
      <p:sp>
        <p:nvSpPr>
          <p:cNvPr id="17" name="正方形/長方形 16">
            <a:extLst>
              <a:ext uri="{FF2B5EF4-FFF2-40B4-BE49-F238E27FC236}">
                <a16:creationId xmlns:a16="http://schemas.microsoft.com/office/drawing/2014/main" id="{1E0CDFC7-37EB-9ABF-DE17-33E611621CBB}"/>
              </a:ext>
            </a:extLst>
          </p:cNvPr>
          <p:cNvSpPr/>
          <p:nvPr/>
        </p:nvSpPr>
        <p:spPr>
          <a:xfrm rot="5400000">
            <a:off x="10837035" y="4879726"/>
            <a:ext cx="144000" cy="61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lumMod val="75000"/>
                  <a:lumOff val="25000"/>
                </a:schemeClr>
              </a:solidFill>
            </a:endParaRPr>
          </a:p>
        </p:txBody>
      </p:sp>
      <p:sp>
        <p:nvSpPr>
          <p:cNvPr id="14" name="円形吹き出し 13"/>
          <p:cNvSpPr/>
          <p:nvPr/>
        </p:nvSpPr>
        <p:spPr>
          <a:xfrm>
            <a:off x="220681" y="1479731"/>
            <a:ext cx="2867959" cy="953025"/>
          </a:xfrm>
          <a:prstGeom prst="wedgeEllipseCallout">
            <a:avLst>
              <a:gd name="adj1" fmla="val 29054"/>
              <a:gd name="adj2" fmla="val 75070"/>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今、この瞬間の</a:t>
            </a:r>
            <a:endParaRPr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17084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p:cNvSpPr/>
          <p:nvPr/>
        </p:nvSpPr>
        <p:spPr>
          <a:xfrm>
            <a:off x="4055806" y="2020529"/>
            <a:ext cx="2520000" cy="252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メイリオ" panose="020B0604030504040204" pitchFamily="50" charset="-128"/>
                <a:ea typeface="メイリオ" panose="020B0604030504040204" pitchFamily="50" charset="-128"/>
              </a:rPr>
              <a:t>本来の</a:t>
            </a:r>
            <a:endParaRPr lang="en-US" altLang="ja-JP" sz="28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2800" b="1" dirty="0">
                <a:solidFill>
                  <a:schemeClr val="bg1"/>
                </a:solidFill>
                <a:latin typeface="メイリオ" panose="020B0604030504040204" pitchFamily="50" charset="-128"/>
                <a:ea typeface="メイリオ" panose="020B0604030504040204" pitchFamily="50" charset="-128"/>
              </a:rPr>
              <a:t>呼吸困難</a:t>
            </a:r>
          </a:p>
        </p:txBody>
      </p:sp>
      <p:sp>
        <p:nvSpPr>
          <p:cNvPr id="5" name="楕円 4"/>
          <p:cNvSpPr/>
          <p:nvPr/>
        </p:nvSpPr>
        <p:spPr>
          <a:xfrm>
            <a:off x="6049780" y="940530"/>
            <a:ext cx="1800000" cy="1800000"/>
          </a:xfrm>
          <a:prstGeom prst="ellipse">
            <a:avLst/>
          </a:prstGeom>
          <a:solidFill>
            <a:srgbClr val="C7D4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latin typeface="メイリオ" panose="020B0604030504040204" pitchFamily="50" charset="-128"/>
                <a:ea typeface="メイリオ" panose="020B0604030504040204" pitchFamily="50" charset="-128"/>
              </a:rPr>
              <a:t>自分ではどうしようもできない</a:t>
            </a:r>
            <a:endParaRPr kumimoji="1" lang="ja-JP" altLang="en-US" sz="2000" b="1" dirty="0">
              <a:solidFill>
                <a:schemeClr val="tx1"/>
              </a:solidFill>
              <a:latin typeface="メイリオ" panose="020B0604030504040204" pitchFamily="50" charset="-128"/>
              <a:ea typeface="メイリオ" panose="020B0604030504040204" pitchFamily="50" charset="-128"/>
            </a:endParaRPr>
          </a:p>
        </p:txBody>
      </p:sp>
      <p:sp>
        <p:nvSpPr>
          <p:cNvPr id="6" name="楕円 5"/>
          <p:cNvSpPr/>
          <p:nvPr/>
        </p:nvSpPr>
        <p:spPr>
          <a:xfrm>
            <a:off x="6049780" y="3820529"/>
            <a:ext cx="1800000" cy="1800000"/>
          </a:xfrm>
          <a:prstGeom prst="ellipse">
            <a:avLst/>
          </a:prstGeom>
          <a:solidFill>
            <a:srgbClr val="C7D4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latin typeface="メイリオ" panose="020B0604030504040204" pitchFamily="50" charset="-128"/>
                <a:ea typeface="メイリオ" panose="020B0604030504040204" pitchFamily="50" charset="-128"/>
              </a:rPr>
              <a:t>たばこを早くやめていたら</a:t>
            </a:r>
            <a:endParaRPr kumimoji="1" lang="ja-JP" altLang="en-US" sz="2000" b="1" dirty="0">
              <a:solidFill>
                <a:schemeClr val="tx1"/>
              </a:solidFill>
              <a:latin typeface="メイリオ" panose="020B0604030504040204" pitchFamily="50" charset="-128"/>
              <a:ea typeface="メイリオ" panose="020B0604030504040204" pitchFamily="50" charset="-128"/>
            </a:endParaRPr>
          </a:p>
        </p:txBody>
      </p:sp>
      <p:sp>
        <p:nvSpPr>
          <p:cNvPr id="7" name="楕円 6"/>
          <p:cNvSpPr/>
          <p:nvPr/>
        </p:nvSpPr>
        <p:spPr>
          <a:xfrm>
            <a:off x="2781832" y="3820529"/>
            <a:ext cx="1800000" cy="1800000"/>
          </a:xfrm>
          <a:prstGeom prst="ellipse">
            <a:avLst/>
          </a:prstGeom>
          <a:solidFill>
            <a:srgbClr val="C7D4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メイリオ" panose="020B0604030504040204" pitchFamily="50" charset="-128"/>
                <a:ea typeface="メイリオ" panose="020B0604030504040204" pitchFamily="50" charset="-128"/>
              </a:rPr>
              <a:t>この症状はずっと続いて自分を苦しめる</a:t>
            </a:r>
          </a:p>
        </p:txBody>
      </p:sp>
      <p:sp>
        <p:nvSpPr>
          <p:cNvPr id="8" name="楕円 7"/>
          <p:cNvSpPr/>
          <p:nvPr/>
        </p:nvSpPr>
        <p:spPr>
          <a:xfrm>
            <a:off x="2781832" y="940530"/>
            <a:ext cx="1800000" cy="1800000"/>
          </a:xfrm>
          <a:prstGeom prst="ellipse">
            <a:avLst/>
          </a:prstGeom>
          <a:solidFill>
            <a:srgbClr val="C7D4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latin typeface="メイリオ" panose="020B0604030504040204" pitchFamily="50" charset="-128"/>
                <a:ea typeface="メイリオ" panose="020B0604030504040204" pitchFamily="50" charset="-128"/>
              </a:rPr>
              <a:t>これ以上耐えられない</a:t>
            </a:r>
            <a:endParaRPr kumimoji="1" lang="ja-JP" altLang="en-US" sz="2000" b="1" dirty="0">
              <a:solidFill>
                <a:schemeClr val="tx1"/>
              </a:solidFill>
              <a:latin typeface="メイリオ" panose="020B0604030504040204" pitchFamily="50" charset="-128"/>
              <a:ea typeface="メイリオ" panose="020B0604030504040204" pitchFamily="50" charset="-128"/>
            </a:endParaRPr>
          </a:p>
        </p:txBody>
      </p:sp>
      <p:sp>
        <p:nvSpPr>
          <p:cNvPr id="10" name="楕円 9"/>
          <p:cNvSpPr/>
          <p:nvPr/>
        </p:nvSpPr>
        <p:spPr>
          <a:xfrm>
            <a:off x="2094268" y="117989"/>
            <a:ext cx="6480000" cy="6480000"/>
          </a:xfrm>
          <a:prstGeom prst="ellipse">
            <a:avLst/>
          </a:prstGeom>
          <a:noFill/>
          <a:ln w="762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75000"/>
                  <a:lumOff val="25000"/>
                </a:schemeClr>
              </a:solidFill>
            </a:endParaRPr>
          </a:p>
        </p:txBody>
      </p:sp>
      <p:sp>
        <p:nvSpPr>
          <p:cNvPr id="11" name="テキスト ボックス 10"/>
          <p:cNvSpPr txBox="1"/>
          <p:nvPr/>
        </p:nvSpPr>
        <p:spPr>
          <a:xfrm>
            <a:off x="7329949" y="5473005"/>
            <a:ext cx="4527755" cy="1384995"/>
          </a:xfrm>
          <a:prstGeom prst="rect">
            <a:avLst/>
          </a:prstGeom>
          <a:noFill/>
          <a:ln>
            <a:noFill/>
          </a:ln>
        </p:spPr>
        <p:txBody>
          <a:bodyPr wrap="square" rtlCol="0">
            <a:spAutoFit/>
          </a:bodyPr>
          <a:lstStyle/>
          <a:p>
            <a:pPr algn="ctr"/>
            <a:r>
              <a:rPr kumimoji="1"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色々な考えや感情が</a:t>
            </a:r>
            <a:endParaRPr kumimoji="1" lang="en-US" altLang="ja-JP" sz="28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加わることで強められた</a:t>
            </a:r>
            <a:endParaRPr kumimoji="1" lang="en-US" altLang="ja-JP" sz="28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呼吸困難</a:t>
            </a:r>
          </a:p>
        </p:txBody>
      </p:sp>
    </p:spTree>
    <p:extLst>
      <p:ext uri="{BB962C8B-B14F-4D97-AF65-F5344CB8AC3E}">
        <p14:creationId xmlns:p14="http://schemas.microsoft.com/office/powerpoint/2010/main" val="2505083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p:cNvSpPr/>
          <p:nvPr/>
        </p:nvSpPr>
        <p:spPr>
          <a:xfrm>
            <a:off x="4055806" y="2020529"/>
            <a:ext cx="2520000" cy="252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メイリオ" panose="020B0604030504040204" pitchFamily="50" charset="-128"/>
                <a:ea typeface="メイリオ" panose="020B0604030504040204" pitchFamily="50" charset="-128"/>
              </a:rPr>
              <a:t>本来の</a:t>
            </a:r>
            <a:endParaRPr lang="en-US" altLang="ja-JP" sz="28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2800" b="1" dirty="0">
                <a:solidFill>
                  <a:schemeClr val="bg1"/>
                </a:solidFill>
                <a:latin typeface="メイリオ" panose="020B0604030504040204" pitchFamily="50" charset="-128"/>
                <a:ea typeface="メイリオ" panose="020B0604030504040204" pitchFamily="50" charset="-128"/>
              </a:rPr>
              <a:t>呼吸困難</a:t>
            </a:r>
          </a:p>
        </p:txBody>
      </p:sp>
      <p:sp>
        <p:nvSpPr>
          <p:cNvPr id="2" name="テキスト ボックス 1">
            <a:extLst>
              <a:ext uri="{FF2B5EF4-FFF2-40B4-BE49-F238E27FC236}">
                <a16:creationId xmlns:a16="http://schemas.microsoft.com/office/drawing/2014/main" id="{EF3B452D-F1AE-537C-BC95-363D27618F15}"/>
              </a:ext>
            </a:extLst>
          </p:cNvPr>
          <p:cNvSpPr txBox="1"/>
          <p:nvPr/>
        </p:nvSpPr>
        <p:spPr>
          <a:xfrm>
            <a:off x="692456" y="252923"/>
            <a:ext cx="10836772" cy="1384995"/>
          </a:xfrm>
          <a:prstGeom prst="rect">
            <a:avLst/>
          </a:prstGeom>
          <a:noFill/>
          <a:ln>
            <a:noFill/>
          </a:ln>
        </p:spPr>
        <p:txBody>
          <a:bodyPr wrap="square" rtlCol="0">
            <a:spAutoFit/>
          </a:bodyPr>
          <a:lstStyle/>
          <a:p>
            <a:pPr algn="ctr"/>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今、この瞬間の体験に意識がうまく向けることができるようになると、周りにくっついていた、余分なあまりよくない考えを</a:t>
            </a:r>
            <a:endParaRPr lang="en-US" altLang="ja-JP" sz="28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客観視できるようになります</a:t>
            </a:r>
            <a:endParaRPr kumimoji="1" lang="en-US" altLang="ja-JP" sz="28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68371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5286638" y="5950406"/>
            <a:ext cx="1620957" cy="523220"/>
          </a:xfrm>
          <a:prstGeom prst="rect">
            <a:avLst/>
          </a:prstGeom>
          <a:noFill/>
        </p:spPr>
        <p:txBody>
          <a:bodyPr wrap="none" rtlCol="0">
            <a:spAutoFit/>
          </a:bodyPr>
          <a:lstStyle/>
          <a:p>
            <a:r>
              <a:rPr lang="ja-JP" altLang="en-US" sz="2800" b="1" dirty="0" err="1">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きんた</a:t>
            </a:r>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君</a:t>
            </a:r>
            <a:endParaRPr lang="en-US" altLang="ja-JP" sz="28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テキスト ボックス 3"/>
          <p:cNvSpPr txBox="1"/>
          <p:nvPr/>
        </p:nvSpPr>
        <p:spPr>
          <a:xfrm>
            <a:off x="3185042" y="834314"/>
            <a:ext cx="5827236" cy="707886"/>
          </a:xfrm>
          <a:prstGeom prst="rect">
            <a:avLst/>
          </a:prstGeom>
          <a:noFill/>
        </p:spPr>
        <p:txBody>
          <a:bodyPr wrap="none" rtlCol="0">
            <a:spAutoFit/>
          </a:bodyPr>
          <a:lstStyle/>
          <a:p>
            <a:pPr algn="ctr"/>
            <a:r>
              <a:rPr lang="ja-JP" altLang="en-US"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ありがとうございました</a:t>
            </a:r>
            <a:endParaRPr lang="en-US" altLang="ja-JP" sz="40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198" y="1241971"/>
            <a:ext cx="4787570" cy="4787570"/>
          </a:xfrm>
          <a:prstGeom prst="rect">
            <a:avLst/>
          </a:prstGeom>
        </p:spPr>
      </p:pic>
    </p:spTree>
    <p:extLst>
      <p:ext uri="{BB962C8B-B14F-4D97-AF65-F5344CB8AC3E}">
        <p14:creationId xmlns:p14="http://schemas.microsoft.com/office/powerpoint/2010/main" val="393943325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Words>975</Words>
  <PresentationFormat>ワイド画面</PresentationFormat>
  <Paragraphs>223</Paragraphs>
  <Slides>28</Slides>
  <Notes>10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28</vt:i4>
      </vt:variant>
    </vt:vector>
  </HeadingPairs>
  <TitlesOfParts>
    <vt:vector size="35" baseType="lpstr">
      <vt:lpstr>HGP創英角ｺﾞｼｯｸUB</vt:lpstr>
      <vt:lpstr>メイリオ</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注意固着に気づいていないとき</vt:lpstr>
      <vt:lpstr>PowerPoint プレゼンテーション</vt:lpstr>
      <vt:lpstr>気にしないようにする＝気になる</vt:lpstr>
      <vt:lpstr>気にしないようにする＝気になる</vt:lpstr>
      <vt:lpstr>呼吸困難+α</vt:lpstr>
      <vt:lpstr>呼吸困難+α</vt:lpstr>
      <vt:lpstr>呼吸瞑想の練習</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