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09" r:id="rId2"/>
    <p:sldId id="695" r:id="rId3"/>
    <p:sldId id="1331" r:id="rId4"/>
    <p:sldId id="1881" r:id="rId5"/>
    <p:sldId id="1882" r:id="rId6"/>
    <p:sldId id="1705" r:id="rId7"/>
    <p:sldId id="1348" r:id="rId8"/>
    <p:sldId id="1353" r:id="rId9"/>
    <p:sldId id="1338" r:id="rId10"/>
    <p:sldId id="1862" r:id="rId11"/>
    <p:sldId id="1883" r:id="rId12"/>
    <p:sldId id="1884" r:id="rId13"/>
    <p:sldId id="1885" r:id="rId14"/>
    <p:sldId id="1886" r:id="rId15"/>
    <p:sldId id="1819" r:id="rId16"/>
    <p:sldId id="1887" r:id="rId17"/>
    <p:sldId id="1822" r:id="rId18"/>
    <p:sldId id="699" r:id="rId19"/>
    <p:sldId id="668" r:id="rId20"/>
    <p:sldId id="654" r:id="rId21"/>
    <p:sldId id="669" r:id="rId22"/>
    <p:sldId id="777" r:id="rId23"/>
    <p:sldId id="778" r:id="rId24"/>
    <p:sldId id="779" r:id="rId25"/>
    <p:sldId id="776" r:id="rId26"/>
    <p:sldId id="781" r:id="rId27"/>
    <p:sldId id="782" r:id="rId28"/>
    <p:sldId id="670"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suda Yoshinobu" initials="MY" lastIdx="1" clrIdx="0">
    <p:extLst>
      <p:ext uri="{19B8F6BF-5375-455C-9EA6-DF929625EA0E}">
        <p15:presenceInfo xmlns:p15="http://schemas.microsoft.com/office/powerpoint/2012/main" userId="a80408346a960a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34C"/>
    <a:srgbClr val="009BC0"/>
    <a:srgbClr val="939598"/>
    <a:srgbClr val="4094D0"/>
    <a:srgbClr val="8F9FC8"/>
    <a:srgbClr val="FBE5D6"/>
    <a:srgbClr val="5B9BD5"/>
    <a:srgbClr val="90A8CC"/>
    <a:srgbClr val="4573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3837" autoAdjust="0"/>
  </p:normalViewPr>
  <p:slideViewPr>
    <p:cSldViewPr snapToGrid="0" showGuides="1">
      <p:cViewPr varScale="1">
        <p:scale>
          <a:sx n="86" d="100"/>
          <a:sy n="86" d="100"/>
        </p:scale>
        <p:origin x="562" y="62"/>
      </p:cViewPr>
      <p:guideLst>
        <p:guide orient="horz" pos="2228"/>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notesMasters/notesMaster1.xml" Type="http://schemas.openxmlformats.org/officeDocument/2006/relationships/notesMaster"/><Relationship Id="rId31" Target="commentAuthors.xml" Type="http://schemas.openxmlformats.org/officeDocument/2006/relationships/commentAuthor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E9551-5249-4C5C-BCDD-728DA03A6A82}" type="datetimeFigureOut">
              <a:rPr kumimoji="1" lang="ja-JP" altLang="en-US" smtClean="0"/>
              <a:t>2026/2/18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021A-963B-45C5-8F32-A110EC34F028}" type="slidenum">
              <a:rPr kumimoji="1" lang="ja-JP" altLang="en-US" smtClean="0"/>
              <a:t>‹#›</a:t>
            </a:fld>
            <a:endParaRPr kumimoji="1" lang="ja-JP" altLang="en-US"/>
          </a:p>
        </p:txBody>
      </p:sp>
    </p:spTree>
    <p:extLst>
      <p:ext uri="{BB962C8B-B14F-4D97-AF65-F5344CB8AC3E}">
        <p14:creationId xmlns:p14="http://schemas.microsoft.com/office/powerpoint/2010/main" val="35788759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9F8B4B-A2FE-4574-8C4E-501820B5CAC6}" type="slidenum">
              <a:rPr kumimoji="1" lang="ja-JP" altLang="en-US" smtClean="0"/>
              <a:t>1</a:t>
            </a:fld>
            <a:endParaRPr kumimoji="1" lang="ja-JP" altLang="en-US" dirty="0"/>
          </a:p>
        </p:txBody>
      </p:sp>
    </p:spTree>
    <p:extLst>
      <p:ext uri="{BB962C8B-B14F-4D97-AF65-F5344CB8AC3E}">
        <p14:creationId xmlns:p14="http://schemas.microsoft.com/office/powerpoint/2010/main" val="120178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このようにあるがままに本来の呼吸困難を捉えることができるようになると、注意固着は減ってきます</a:t>
            </a:r>
          </a:p>
        </p:txBody>
      </p:sp>
      <p:sp>
        <p:nvSpPr>
          <p:cNvPr id="4" name="スライド番号プレースホルダー 3"/>
          <p:cNvSpPr>
            <a:spLocks noGrp="1"/>
          </p:cNvSpPr>
          <p:nvPr>
            <p:ph type="sldNum" sz="quarter" idx="10"/>
          </p:nvPr>
        </p:nvSpPr>
        <p:spPr/>
        <p:txBody>
          <a:bodyPr/>
          <a:lstStyle/>
          <a:p>
            <a:fld id="{A17C021A-963B-45C5-8F32-A110EC34F028}" type="slidenum">
              <a:rPr kumimoji="1" lang="ja-JP" altLang="en-US" smtClean="0"/>
              <a:t>27</a:t>
            </a:fld>
            <a:endParaRPr kumimoji="1" lang="ja-JP" altLang="en-US"/>
          </a:p>
        </p:txBody>
      </p:sp>
    </p:spTree>
    <p:extLst>
      <p:ext uri="{BB962C8B-B14F-4D97-AF65-F5344CB8AC3E}">
        <p14:creationId xmlns:p14="http://schemas.microsoft.com/office/powerpoint/2010/main" val="102408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通常内科のトレーニングを受けていて、全人的な視点で診療を行っています</a:t>
            </a:r>
          </a:p>
        </p:txBody>
      </p:sp>
      <p:sp>
        <p:nvSpPr>
          <p:cNvPr id="4" name="スライド番号プレースホルダー 3"/>
          <p:cNvSpPr>
            <a:spLocks noGrp="1"/>
          </p:cNvSpPr>
          <p:nvPr>
            <p:ph type="sldNum" sz="quarter" idx="5"/>
          </p:nvPr>
        </p:nvSpPr>
        <p:spPr/>
        <p:txBody>
          <a:bodyPr/>
          <a:lstStyle/>
          <a:p>
            <a:fld id="{A17C021A-963B-45C5-8F32-A110EC34F028}" type="slidenum">
              <a:rPr kumimoji="1" lang="ja-JP" altLang="en-US" smtClean="0"/>
              <a:t>2</a:t>
            </a:fld>
            <a:endParaRPr kumimoji="1" lang="ja-JP" altLang="en-US"/>
          </a:p>
        </p:txBody>
      </p:sp>
    </p:spTree>
    <p:extLst>
      <p:ext uri="{BB962C8B-B14F-4D97-AF65-F5344CB8AC3E}">
        <p14:creationId xmlns:p14="http://schemas.microsoft.com/office/powerpoint/2010/main" val="342032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76954E0-1A62-4CD1-B22A-8660C8F69A4A}" type="slidenum">
              <a:rPr kumimoji="1" lang="ja-JP" altLang="en-US" smtClean="0"/>
              <a:t>3</a:t>
            </a:fld>
            <a:endParaRPr kumimoji="1" lang="ja-JP" altLang="en-US"/>
          </a:p>
        </p:txBody>
      </p:sp>
    </p:spTree>
    <p:extLst>
      <p:ext uri="{BB962C8B-B14F-4D97-AF65-F5344CB8AC3E}">
        <p14:creationId xmlns:p14="http://schemas.microsoft.com/office/powerpoint/2010/main" val="332311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6AF81-192B-713B-1A23-9B1177124F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E58FEA-428B-5C43-62F5-2462DACA32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462891-A1CF-F67E-C6F5-B3442AB55060}"/>
              </a:ext>
            </a:extLst>
          </p:cNvPr>
          <p:cNvSpPr>
            <a:spLocks noGrp="1"/>
          </p:cNvSpPr>
          <p:nvPr>
            <p:ph type="body" idx="1"/>
          </p:nvPr>
        </p:nvSpPr>
        <p:spPr/>
        <p:txBody>
          <a:bodyPr/>
          <a:lstStyle/>
          <a:p>
            <a:r>
              <a:rPr kumimoji="1" lang="ja-JP" altLang="en-US" dirty="0"/>
              <a:t>こちらが呼吸器疾患患者で起こっている悪循環のモデルになります。・・・。このような悪循環が</a:t>
            </a:r>
          </a:p>
        </p:txBody>
      </p:sp>
      <p:sp>
        <p:nvSpPr>
          <p:cNvPr id="4" name="スライド番号プレースホルダー 3">
            <a:extLst>
              <a:ext uri="{FF2B5EF4-FFF2-40B4-BE49-F238E27FC236}">
                <a16:creationId xmlns:a16="http://schemas.microsoft.com/office/drawing/2014/main" id="{8324B5B3-46E3-3A46-09FF-A668741935E7}"/>
              </a:ext>
            </a:extLst>
          </p:cNvPr>
          <p:cNvSpPr>
            <a:spLocks noGrp="1"/>
          </p:cNvSpPr>
          <p:nvPr>
            <p:ph type="sldNum" sz="quarter" idx="10"/>
          </p:nvPr>
        </p:nvSpPr>
        <p:spPr/>
        <p:txBody>
          <a:bodyPr/>
          <a:lstStyle/>
          <a:p>
            <a:fld id="{A17C021A-963B-45C5-8F32-A110EC34F028}" type="slidenum">
              <a:rPr kumimoji="1" lang="ja-JP" altLang="en-US" smtClean="0"/>
              <a:t>6</a:t>
            </a:fld>
            <a:endParaRPr kumimoji="1" lang="ja-JP" altLang="en-US"/>
          </a:p>
        </p:txBody>
      </p:sp>
    </p:spTree>
    <p:extLst>
      <p:ext uri="{BB962C8B-B14F-4D97-AF65-F5344CB8AC3E}">
        <p14:creationId xmlns:p14="http://schemas.microsoft.com/office/powerpoint/2010/main" val="412977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76954E0-1A62-4CD1-B22A-8660C8F69A4A}" type="slidenum">
              <a:rPr kumimoji="1" lang="ja-JP" altLang="en-US" smtClean="0"/>
              <a:t>7</a:t>
            </a:fld>
            <a:endParaRPr kumimoji="1" lang="ja-JP" altLang="en-US"/>
          </a:p>
        </p:txBody>
      </p:sp>
    </p:spTree>
    <p:extLst>
      <p:ext uri="{BB962C8B-B14F-4D97-AF65-F5344CB8AC3E}">
        <p14:creationId xmlns:p14="http://schemas.microsoft.com/office/powerpoint/2010/main" val="280237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76954E0-1A62-4CD1-B22A-8660C8F69A4A}" type="slidenum">
              <a:rPr kumimoji="1" lang="ja-JP" altLang="en-US" smtClean="0"/>
              <a:t>8</a:t>
            </a:fld>
            <a:endParaRPr kumimoji="1" lang="ja-JP" altLang="en-US"/>
          </a:p>
        </p:txBody>
      </p:sp>
    </p:spTree>
    <p:extLst>
      <p:ext uri="{BB962C8B-B14F-4D97-AF65-F5344CB8AC3E}">
        <p14:creationId xmlns:p14="http://schemas.microsoft.com/office/powerpoint/2010/main" val="365015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76954E0-1A62-4CD1-B22A-8660C8F69A4A}" type="slidenum">
              <a:rPr kumimoji="1" lang="ja-JP" altLang="en-US" smtClean="0"/>
              <a:t>9</a:t>
            </a:fld>
            <a:endParaRPr kumimoji="1" lang="ja-JP" altLang="en-US"/>
          </a:p>
        </p:txBody>
      </p:sp>
    </p:spTree>
    <p:extLst>
      <p:ext uri="{BB962C8B-B14F-4D97-AF65-F5344CB8AC3E}">
        <p14:creationId xmlns:p14="http://schemas.microsoft.com/office/powerpoint/2010/main" val="50117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A779-010F-A09A-3179-E10A16D280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9AF30D-DA1D-DD03-3EF9-545A2851A9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CC9CCA-3E9B-07E0-5394-2490497CA087}"/>
              </a:ext>
            </a:extLst>
          </p:cNvPr>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0F3EF8C0-AA79-1FF7-B0BD-EA68BF2004B7}"/>
              </a:ext>
            </a:extLst>
          </p:cNvPr>
          <p:cNvSpPr>
            <a:spLocks noGrp="1"/>
          </p:cNvSpPr>
          <p:nvPr>
            <p:ph type="sldNum" sz="quarter" idx="10"/>
          </p:nvPr>
        </p:nvSpPr>
        <p:spPr/>
        <p:txBody>
          <a:bodyPr/>
          <a:lstStyle/>
          <a:p>
            <a:fld id="{A76954E0-1A62-4CD1-B22A-8660C8F69A4A}" type="slidenum">
              <a:rPr kumimoji="1" lang="ja-JP" altLang="en-US" smtClean="0"/>
              <a:t>10</a:t>
            </a:fld>
            <a:endParaRPr kumimoji="1" lang="ja-JP" altLang="en-US"/>
          </a:p>
        </p:txBody>
      </p:sp>
    </p:spTree>
    <p:extLst>
      <p:ext uri="{BB962C8B-B14F-4D97-AF65-F5344CB8AC3E}">
        <p14:creationId xmlns:p14="http://schemas.microsoft.com/office/powerpoint/2010/main" val="423404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76954E0-1A62-4CD1-B22A-8660C8F69A4A}" type="slidenum">
              <a:rPr kumimoji="1" lang="ja-JP" altLang="en-US" smtClean="0"/>
              <a:t>17</a:t>
            </a:fld>
            <a:endParaRPr kumimoji="1" lang="ja-JP" altLang="en-US"/>
          </a:p>
        </p:txBody>
      </p:sp>
    </p:spTree>
    <p:extLst>
      <p:ext uri="{BB962C8B-B14F-4D97-AF65-F5344CB8AC3E}">
        <p14:creationId xmlns:p14="http://schemas.microsoft.com/office/powerpoint/2010/main" val="19093297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346665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183568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163612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100839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66612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286722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85122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300153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12898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22502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4C9DB7-B578-4DCC-A416-7BD6A8C510FE}" type="datetimeFigureOut">
              <a:rPr kumimoji="1" lang="ja-JP" altLang="en-US" smtClean="0"/>
              <a:t>2026/2/18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357205074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C9DB7-B578-4DCC-A416-7BD6A8C510FE}" type="datetimeFigureOut">
              <a:rPr kumimoji="1" lang="ja-JP" altLang="en-US" smtClean="0"/>
              <a:t>2026/2/18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6EBAF-EDE0-46F9-974B-DCB3528BB298}" type="slidenum">
              <a:rPr kumimoji="1" lang="ja-JP" altLang="en-US" smtClean="0"/>
              <a:t>‹#›</a:t>
            </a:fld>
            <a:endParaRPr kumimoji="1" lang="ja-JP" altLang="en-US"/>
          </a:p>
        </p:txBody>
      </p:sp>
    </p:spTree>
    <p:extLst>
      <p:ext uri="{BB962C8B-B14F-4D97-AF65-F5344CB8AC3E}">
        <p14:creationId xmlns:p14="http://schemas.microsoft.com/office/powerpoint/2010/main" val="405848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1.pn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13" Target="../media/image14.png" Type="http://schemas.openxmlformats.org/officeDocument/2006/relationships/image"/><Relationship Id="rId2" Target="../notesSlides/notesSlide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0872" y="5009741"/>
            <a:ext cx="8606117" cy="1200329"/>
          </a:xfrm>
          <a:prstGeom prst="rect">
            <a:avLst/>
          </a:prstGeom>
        </p:spPr>
        <p:txBody>
          <a:bodyPr wrap="square">
            <a:spAutoFit/>
          </a:bodyP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国立病院機構近畿中央呼吸器センター</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心療内科</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支持・緩和療法チーム</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松田　能宣</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 name="角丸四角形 3"/>
          <p:cNvSpPr/>
          <p:nvPr/>
        </p:nvSpPr>
        <p:spPr>
          <a:xfrm>
            <a:off x="1042147" y="2616389"/>
            <a:ext cx="10098741" cy="1943408"/>
          </a:xfrm>
          <a:prstGeom prst="roundRect">
            <a:avLst>
              <a:gd name="adj" fmla="val 1650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息苦しさの治療とケア</a:t>
            </a: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36177" y="1012283"/>
            <a:ext cx="11510682" cy="1154162"/>
          </a:xfrm>
          <a:prstGeom prst="rect">
            <a:avLst/>
          </a:prstGeom>
          <a:noFill/>
        </p:spPr>
        <p:txBody>
          <a:bodyPr wrap="square" rtlCol="0">
            <a:spAutoFit/>
          </a:bodyPr>
          <a:lstStyle/>
          <a:p>
            <a:pPr algn="ctr">
              <a:lnSpc>
                <a:spcPct val="150000"/>
              </a:lnSpc>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近畿中央呼吸器センターがんサロン</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2026</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2136485201"/>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
      <p:transition spd="slow" advTm="135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9B5C-C00A-940F-972D-DC805B80084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1BF81AD-C10D-703E-44C9-BB227A2CE979}"/>
              </a:ext>
            </a:extLst>
          </p:cNvPr>
          <p:cNvSpPr txBox="1"/>
          <p:nvPr/>
        </p:nvSpPr>
        <p:spPr>
          <a:xfrm>
            <a:off x="1061357" y="1770076"/>
            <a:ext cx="10115550" cy="4524315"/>
          </a:xfrm>
          <a:prstGeom prst="rect">
            <a:avLst/>
          </a:prstGeom>
          <a:noFill/>
        </p:spPr>
        <p:txBody>
          <a:bodyPr wrap="square" rtlCol="0">
            <a:spAutoFit/>
          </a:bodyPr>
          <a:lstStyle/>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主要項目の一つである「身体症状」の中に息切れ（息苦しさ）が含まれる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患者用は主観的評価尺度として、スタッフ用は客観的評価尺度として利用可能である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どれくらい生活に支障があったか、</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項目（全く支障はなかった、少しあった、中くらいあった、とてもあった、耐えられないくらいあった）の中で最もよくあらわしている項目にチェックを入れる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想起期間が過去</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日間である</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日版と過去</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日間である</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日版があるが、想起期間を今や過去</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日間として使用することもあり得る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5B0EBBB1-309D-F7E5-6E49-0BE9FA8A3C65}"/>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Integrated Palliative care Outcome Scale (IPOS)</a:t>
            </a:r>
          </a:p>
        </p:txBody>
      </p:sp>
      <p:sp>
        <p:nvSpPr>
          <p:cNvPr id="4" name="正方形/長方形 18">
            <a:extLst>
              <a:ext uri="{FF2B5EF4-FFF2-40B4-BE49-F238E27FC236}">
                <a16:creationId xmlns:a16="http://schemas.microsoft.com/office/drawing/2014/main" id="{0EFC6047-6552-1807-2EDC-0F9154379F07}"/>
              </a:ext>
            </a:extLst>
          </p:cNvPr>
          <p:cNvSpPr>
            <a:spLocks noChangeArrowheads="1"/>
          </p:cNvSpPr>
          <p:nvPr/>
        </p:nvSpPr>
        <p:spPr bwMode="auto">
          <a:xfrm>
            <a:off x="3746090" y="6308725"/>
            <a:ext cx="8112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Matsuda Y,  et al.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Jpn</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J Clin Oncol 2022</a:t>
            </a:r>
            <a:endParaRPr lang="ja-JP"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460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00EFDA1C-8700-B655-E844-1A77675FC9DF}"/>
              </a:ext>
            </a:extLst>
          </p:cNvPr>
          <p:cNvPicPr>
            <a:picLocks noChangeAspect="1"/>
          </p:cNvPicPr>
          <p:nvPr/>
        </p:nvPicPr>
        <p:blipFill>
          <a:blip r:embed="rId2"/>
          <a:stretch>
            <a:fillRect/>
          </a:stretch>
        </p:blipFill>
        <p:spPr>
          <a:xfrm>
            <a:off x="0" y="221669"/>
            <a:ext cx="12192000" cy="6414661"/>
          </a:xfrm>
          <a:prstGeom prst="rect">
            <a:avLst/>
          </a:prstGeom>
        </p:spPr>
      </p:pic>
    </p:spTree>
    <p:extLst>
      <p:ext uri="{BB962C8B-B14F-4D97-AF65-F5344CB8AC3E}">
        <p14:creationId xmlns:p14="http://schemas.microsoft.com/office/powerpoint/2010/main" val="203564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0BB9F558-E3B1-AC90-C983-7DACE7A6B3FA}"/>
              </a:ext>
            </a:extLst>
          </p:cNvPr>
          <p:cNvPicPr>
            <a:picLocks noChangeAspect="1"/>
          </p:cNvPicPr>
          <p:nvPr/>
        </p:nvPicPr>
        <p:blipFill>
          <a:blip r:embed="rId2"/>
          <a:stretch>
            <a:fillRect/>
          </a:stretch>
        </p:blipFill>
        <p:spPr>
          <a:xfrm>
            <a:off x="0" y="169106"/>
            <a:ext cx="12192000" cy="6519787"/>
          </a:xfrm>
          <a:prstGeom prst="rect">
            <a:avLst/>
          </a:prstGeom>
        </p:spPr>
      </p:pic>
    </p:spTree>
    <p:extLst>
      <p:ext uri="{BB962C8B-B14F-4D97-AF65-F5344CB8AC3E}">
        <p14:creationId xmlns:p14="http://schemas.microsoft.com/office/powerpoint/2010/main" val="175511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D8CBE9CD-B5A1-04E2-D4E2-630B6D63A15E}"/>
              </a:ext>
            </a:extLst>
          </p:cNvPr>
          <p:cNvPicPr>
            <a:picLocks noChangeAspect="1"/>
          </p:cNvPicPr>
          <p:nvPr/>
        </p:nvPicPr>
        <p:blipFill>
          <a:blip r:embed="rId2"/>
          <a:stretch>
            <a:fillRect/>
          </a:stretch>
        </p:blipFill>
        <p:spPr>
          <a:xfrm>
            <a:off x="0" y="169675"/>
            <a:ext cx="12192000" cy="6518649"/>
          </a:xfrm>
          <a:prstGeom prst="rect">
            <a:avLst/>
          </a:prstGeom>
        </p:spPr>
      </p:pic>
    </p:spTree>
    <p:extLst>
      <p:ext uri="{BB962C8B-B14F-4D97-AF65-F5344CB8AC3E}">
        <p14:creationId xmlns:p14="http://schemas.microsoft.com/office/powerpoint/2010/main" val="7477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84B413F-B02C-39FF-C85C-669051658009}"/>
              </a:ext>
            </a:extLst>
          </p:cNvPr>
          <p:cNvPicPr>
            <a:picLocks noChangeAspect="1"/>
          </p:cNvPicPr>
          <p:nvPr/>
        </p:nvPicPr>
        <p:blipFill>
          <a:blip r:embed="rId2"/>
          <a:stretch>
            <a:fillRect/>
          </a:stretch>
        </p:blipFill>
        <p:spPr>
          <a:xfrm>
            <a:off x="0" y="115342"/>
            <a:ext cx="12192000" cy="6627315"/>
          </a:xfrm>
          <a:prstGeom prst="rect">
            <a:avLst/>
          </a:prstGeom>
        </p:spPr>
      </p:pic>
    </p:spTree>
    <p:extLst>
      <p:ext uri="{BB962C8B-B14F-4D97-AF65-F5344CB8AC3E}">
        <p14:creationId xmlns:p14="http://schemas.microsoft.com/office/powerpoint/2010/main" val="303025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45440" y="1260939"/>
            <a:ext cx="11510327" cy="4687423"/>
          </a:xfrm>
          <a:prstGeom prst="rect">
            <a:avLst/>
          </a:prstGeom>
        </p:spPr>
      </p:pic>
      <p:sp>
        <p:nvSpPr>
          <p:cNvPr id="3" name="テキスト ボックス 2"/>
          <p:cNvSpPr txBox="1"/>
          <p:nvPr/>
        </p:nvSpPr>
        <p:spPr>
          <a:xfrm>
            <a:off x="4193946" y="6321935"/>
            <a:ext cx="7661521" cy="369332"/>
          </a:xfrm>
          <a:prstGeom prst="rect">
            <a:avLst/>
          </a:prstGeom>
          <a:noFill/>
        </p:spPr>
        <p:txBody>
          <a:bodyPr wrap="none" rtlCol="0">
            <a:spAutoFit/>
          </a:bodyPr>
          <a:lstStyle/>
          <a:p>
            <a:pPr algn="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Yamaguchi T, Matsuda Y, et al. J Pain Symptom Manage 2023</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95483F18-25DC-3A50-8F89-093739C18944}"/>
              </a:ext>
            </a:extLst>
          </p:cNvPr>
          <p:cNvSpPr txBox="1"/>
          <p:nvPr/>
        </p:nvSpPr>
        <p:spPr>
          <a:xfrm>
            <a:off x="2334601"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24</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6" name="テキスト ボックス 5">
            <a:extLst>
              <a:ext uri="{FF2B5EF4-FFF2-40B4-BE49-F238E27FC236}">
                <a16:creationId xmlns:a16="http://schemas.microsoft.com/office/drawing/2014/main" id="{8F2D919D-154D-8801-6F2E-7AB87D2D3704}"/>
              </a:ext>
            </a:extLst>
          </p:cNvPr>
          <p:cNvSpPr txBox="1"/>
          <p:nvPr/>
        </p:nvSpPr>
        <p:spPr>
          <a:xfrm>
            <a:off x="3634012"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48</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7" name="テキスト ボックス 6">
            <a:extLst>
              <a:ext uri="{FF2B5EF4-FFF2-40B4-BE49-F238E27FC236}">
                <a16:creationId xmlns:a16="http://schemas.microsoft.com/office/drawing/2014/main" id="{A34080FB-DC57-7A36-F881-9B5A410BC444}"/>
              </a:ext>
            </a:extLst>
          </p:cNvPr>
          <p:cNvSpPr txBox="1"/>
          <p:nvPr/>
        </p:nvSpPr>
        <p:spPr>
          <a:xfrm>
            <a:off x="4933423"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72</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8" name="テキスト ボックス 7">
            <a:extLst>
              <a:ext uri="{FF2B5EF4-FFF2-40B4-BE49-F238E27FC236}">
                <a16:creationId xmlns:a16="http://schemas.microsoft.com/office/drawing/2014/main" id="{C7E0EFFB-761A-79AE-96D1-943A68F063D7}"/>
              </a:ext>
            </a:extLst>
          </p:cNvPr>
          <p:cNvSpPr txBox="1"/>
          <p:nvPr/>
        </p:nvSpPr>
        <p:spPr>
          <a:xfrm>
            <a:off x="8393017"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24</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9" name="テキスト ボックス 8">
            <a:extLst>
              <a:ext uri="{FF2B5EF4-FFF2-40B4-BE49-F238E27FC236}">
                <a16:creationId xmlns:a16="http://schemas.microsoft.com/office/drawing/2014/main" id="{6ADCFA92-4A05-BD3B-3372-9C8204DBE940}"/>
              </a:ext>
            </a:extLst>
          </p:cNvPr>
          <p:cNvSpPr txBox="1"/>
          <p:nvPr/>
        </p:nvSpPr>
        <p:spPr>
          <a:xfrm>
            <a:off x="9692428"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48</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10" name="テキスト ボックス 9">
            <a:extLst>
              <a:ext uri="{FF2B5EF4-FFF2-40B4-BE49-F238E27FC236}">
                <a16:creationId xmlns:a16="http://schemas.microsoft.com/office/drawing/2014/main" id="{23443C9B-FFD6-8515-BBA3-B52D69336D35}"/>
              </a:ext>
            </a:extLst>
          </p:cNvPr>
          <p:cNvSpPr txBox="1"/>
          <p:nvPr/>
        </p:nvSpPr>
        <p:spPr>
          <a:xfrm>
            <a:off x="10991839" y="5845895"/>
            <a:ext cx="854721" cy="276999"/>
          </a:xfrm>
          <a:prstGeom prst="rect">
            <a:avLst/>
          </a:prstGeom>
          <a:noFill/>
          <a:ln w="28575">
            <a:noFill/>
          </a:ln>
        </p:spPr>
        <p:txBody>
          <a:bodyPr wrap="square" rtlCol="0">
            <a:spAutoFit/>
          </a:bodyPr>
          <a:lstStyle/>
          <a:p>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72</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時間後</a:t>
            </a:r>
          </a:p>
        </p:txBody>
      </p:sp>
      <p:sp>
        <p:nvSpPr>
          <p:cNvPr id="11" name="タイトル 1">
            <a:extLst>
              <a:ext uri="{FF2B5EF4-FFF2-40B4-BE49-F238E27FC236}">
                <a16:creationId xmlns:a16="http://schemas.microsoft.com/office/drawing/2014/main" id="{59E97CD5-1777-7919-6CD6-18CA167F2F51}"/>
              </a:ext>
            </a:extLst>
          </p:cNvPr>
          <p:cNvSpPr txBox="1">
            <a:spLocks/>
          </p:cNvSpPr>
          <p:nvPr/>
        </p:nvSpPr>
        <p:spPr>
          <a:xfrm>
            <a:off x="838200" y="223520"/>
            <a:ext cx="10515600" cy="885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がん呼吸困難オピオイド前向き観察研究</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683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C42B6A3F-DF14-ABDB-ED10-4FB8D2F882FE}"/>
              </a:ext>
            </a:extLst>
          </p:cNvPr>
          <p:cNvPicPr>
            <a:picLocks noChangeAspect="1"/>
          </p:cNvPicPr>
          <p:nvPr/>
        </p:nvPicPr>
        <p:blipFill>
          <a:blip r:embed="rId2"/>
          <a:stretch>
            <a:fillRect/>
          </a:stretch>
        </p:blipFill>
        <p:spPr>
          <a:xfrm>
            <a:off x="0" y="350160"/>
            <a:ext cx="12192000" cy="6157680"/>
          </a:xfrm>
          <a:prstGeom prst="rect">
            <a:avLst/>
          </a:prstGeom>
        </p:spPr>
      </p:pic>
    </p:spTree>
    <p:extLst>
      <p:ext uri="{BB962C8B-B14F-4D97-AF65-F5344CB8AC3E}">
        <p14:creationId xmlns:p14="http://schemas.microsoft.com/office/powerpoint/2010/main" val="86455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latin typeface="メイリオ" panose="020B0604030504040204" pitchFamily="50" charset="-128"/>
                <a:ea typeface="メイリオ" panose="020B0604030504040204" pitchFamily="50" charset="-128"/>
              </a:rPr>
              <a:t>最新のガイドラインでの推奨</a:t>
            </a:r>
            <a:endParaRPr lang="en-US" altLang="ja-JP" sz="4000" b="1" dirty="0">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BC2153F5-CA2D-6406-7728-EEFDE6A98C62}"/>
              </a:ext>
            </a:extLst>
          </p:cNvPr>
          <p:cNvGraphicFramePr>
            <a:graphicFrameLocks noGrp="1"/>
          </p:cNvGraphicFramePr>
          <p:nvPr>
            <p:extLst>
              <p:ext uri="{D42A27DB-BD31-4B8C-83A1-F6EECF244321}">
                <p14:modId xmlns:p14="http://schemas.microsoft.com/office/powerpoint/2010/main" val="1562266868"/>
              </p:ext>
            </p:extLst>
          </p:nvPr>
        </p:nvGraphicFramePr>
        <p:xfrm>
          <a:off x="1068404" y="1990204"/>
          <a:ext cx="10087276" cy="3621324"/>
        </p:xfrm>
        <a:graphic>
          <a:graphicData uri="http://schemas.openxmlformats.org/drawingml/2006/table">
            <a:tbl>
              <a:tblPr firstRow="1" bandRow="1">
                <a:tableStyleId>{5C22544A-7EE6-4342-B048-85BDC9FD1C3A}</a:tableStyleId>
              </a:tblPr>
              <a:tblGrid>
                <a:gridCol w="2059807">
                  <a:extLst>
                    <a:ext uri="{9D8B030D-6E8A-4147-A177-3AD203B41FA5}">
                      <a16:colId xmlns:a16="http://schemas.microsoft.com/office/drawing/2014/main" val="3825635663"/>
                    </a:ext>
                  </a:extLst>
                </a:gridCol>
                <a:gridCol w="8027469">
                  <a:extLst>
                    <a:ext uri="{9D8B030D-6E8A-4147-A177-3AD203B41FA5}">
                      <a16:colId xmlns:a16="http://schemas.microsoft.com/office/drawing/2014/main" val="3340298876"/>
                    </a:ext>
                  </a:extLst>
                </a:gridCol>
              </a:tblGrid>
              <a:tr h="1207108">
                <a:tc>
                  <a:txBody>
                    <a:bodyPr/>
                    <a:lstStyle/>
                    <a:p>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モルヒネ全身投与を行うことを推奨する</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推奨の強さ：</a:t>
                      </a:r>
                      <a:r>
                        <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（強い推奨）　エビデンスの確実性：</a:t>
                      </a:r>
                      <a:r>
                        <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B</a:t>
                      </a: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（中等度）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949414"/>
                  </a:ext>
                </a:extLst>
              </a:tr>
              <a:tr h="1207108">
                <a:tc>
                  <a:txBody>
                    <a:bodyPr/>
                    <a:lstStyle/>
                    <a:p>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オピオイドの全身投与は非薬物療法で呼吸困難が十分に緩和できない時に行われるべきである</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推奨の強さ：中等度　エビデンスの質：低</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71671"/>
                  </a:ext>
                </a:extLst>
              </a:tr>
              <a:tr h="1207108">
                <a:tc>
                  <a:txBody>
                    <a:bodyPr/>
                    <a:lstStyle/>
                    <a:p>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非薬物療法を行っても持続する重症の慢性の呼吸困難に対して経口モルヒネの定期投与は第一選択の薬物療法である</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推奨グレード：</a:t>
                      </a:r>
                      <a:r>
                        <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B</a:t>
                      </a: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エビデンスレベル：</a:t>
                      </a:r>
                      <a:r>
                        <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Ⅱ</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935421"/>
                  </a:ext>
                </a:extLst>
              </a:tr>
            </a:tbl>
          </a:graphicData>
        </a:graphic>
      </p:graphicFrame>
      <p:pic>
        <p:nvPicPr>
          <p:cNvPr id="1026" name="Picture 2" descr="日本の国旗のイラスト">
            <a:extLst>
              <a:ext uri="{FF2B5EF4-FFF2-40B4-BE49-F238E27FC236}">
                <a16:creationId xmlns:a16="http://schemas.microsoft.com/office/drawing/2014/main" id="{CABA74C9-71AB-F4B8-1FE9-3BA4510E7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223" y="2061993"/>
            <a:ext cx="903708" cy="10758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CO Meetings さん">
            <a:extLst>
              <a:ext uri="{FF2B5EF4-FFF2-40B4-BE49-F238E27FC236}">
                <a16:creationId xmlns:a16="http://schemas.microsoft.com/office/drawing/2014/main" id="{3BB65305-2DA0-9207-3239-6585043762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426" y="3609707"/>
            <a:ext cx="1510385" cy="391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MO 2017: All.Can - All.Can さん">
            <a:extLst>
              <a:ext uri="{FF2B5EF4-FFF2-40B4-BE49-F238E27FC236}">
                <a16:creationId xmlns:a16="http://schemas.microsoft.com/office/drawing/2014/main" id="{559B78C8-9840-A3DD-497E-72C6D3729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628" y="4472905"/>
            <a:ext cx="1645980" cy="10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005202" y="2032654"/>
            <a:ext cx="1080000" cy="10800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rPr>
              <a:t>不安</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6488281" y="3507198"/>
            <a:ext cx="1080000" cy="10800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rPr>
              <a:t>注意固着</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4005202" y="4468139"/>
            <a:ext cx="1080000" cy="10800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rPr>
              <a:t>呼吸困難</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6" name="下矢印 5"/>
          <p:cNvSpPr/>
          <p:nvPr/>
        </p:nvSpPr>
        <p:spPr>
          <a:xfrm rot="10800000">
            <a:off x="4383202" y="3228908"/>
            <a:ext cx="324000" cy="1077939"/>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7" name="円形吹き出し 6"/>
          <p:cNvSpPr/>
          <p:nvPr/>
        </p:nvSpPr>
        <p:spPr>
          <a:xfrm>
            <a:off x="723014" y="2583710"/>
            <a:ext cx="3214365" cy="1430700"/>
          </a:xfrm>
          <a:prstGeom prst="wedgeEllipseCallout">
            <a:avLst>
              <a:gd name="adj1" fmla="val 61210"/>
              <a:gd name="adj2" fmla="val 39537"/>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呼吸困難があると不安になりやすい</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円形吹き出し 8"/>
          <p:cNvSpPr/>
          <p:nvPr/>
        </p:nvSpPr>
        <p:spPr>
          <a:xfrm>
            <a:off x="6290101" y="1519087"/>
            <a:ext cx="3902149" cy="1590897"/>
          </a:xfrm>
          <a:prstGeom prst="wedgeEllipseCallout">
            <a:avLst>
              <a:gd name="adj1" fmla="val -55240"/>
              <a:gd name="adj2" fmla="val 51528"/>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不安があると元々ある呼吸困難に注意が向きやすくなる</a:t>
            </a: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円形吹き出し 9"/>
          <p:cNvSpPr/>
          <p:nvPr/>
        </p:nvSpPr>
        <p:spPr>
          <a:xfrm>
            <a:off x="5166848" y="4702629"/>
            <a:ext cx="6805412" cy="2060081"/>
          </a:xfrm>
          <a:prstGeom prst="wedgeEllipseCallout">
            <a:avLst>
              <a:gd name="adj1" fmla="val -39138"/>
              <a:gd name="adj2" fmla="val -50346"/>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呼吸困難のことばかり考えていると</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呼吸困難を感じやすくなる</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逆に</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呼吸困難が続くとそのこと</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ばかり考えるようになる</a:t>
            </a:r>
          </a:p>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rot="17854268">
            <a:off x="5650363" y="2746830"/>
            <a:ext cx="324000" cy="1077939"/>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13" name="左右矢印 12"/>
          <p:cNvSpPr/>
          <p:nvPr/>
        </p:nvSpPr>
        <p:spPr>
          <a:xfrm rot="19549678">
            <a:off x="5159632" y="4423538"/>
            <a:ext cx="1137684" cy="324000"/>
          </a:xfrm>
          <a:prstGeom prst="lef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838200" y="365125"/>
            <a:ext cx="10515600" cy="1325563"/>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呼吸に注意が向きすぎる呼吸困難</a:t>
            </a:r>
          </a:p>
        </p:txBody>
      </p:sp>
    </p:spTree>
    <p:extLst>
      <p:ext uri="{BB962C8B-B14F-4D97-AF65-F5344CB8AC3E}">
        <p14:creationId xmlns:p14="http://schemas.microsoft.com/office/powerpoint/2010/main" val="367981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注意固着に気づいていないとき</a:t>
            </a:r>
          </a:p>
        </p:txBody>
      </p:sp>
      <p:sp>
        <p:nvSpPr>
          <p:cNvPr id="11" name="正方形/長方形 10"/>
          <p:cNvSpPr/>
          <p:nvPr/>
        </p:nvSpPr>
        <p:spPr>
          <a:xfrm>
            <a:off x="4283968" y="6237312"/>
            <a:ext cx="4752528" cy="646331"/>
          </a:xfrm>
          <a:prstGeom prst="rect">
            <a:avLst/>
          </a:prstGeom>
        </p:spPr>
        <p:txBody>
          <a:bodyPr wrap="square">
            <a:spAutoFit/>
          </a:bodyPr>
          <a:lstStyle/>
          <a:p>
            <a:endParaRPr lang="ja-JP" altLang="ja-JP" b="1" dirty="0">
              <a:latin typeface="HGP創英角ｺﾞｼｯｸUB" pitchFamily="50" charset="-128"/>
              <a:ea typeface="HGP創英角ｺﾞｼｯｸUB" pitchFamily="50" charset="-128"/>
            </a:endParaRPr>
          </a:p>
          <a:p>
            <a:endParaRPr lang="ja-JP" altLang="ja-JP" b="1" dirty="0">
              <a:latin typeface="HGP創英角ｺﾞｼｯｸUB" pitchFamily="50" charset="-128"/>
              <a:ea typeface="HGP創英角ｺﾞｼｯｸUB" pitchFamily="50" charset="-128"/>
            </a:endParaRPr>
          </a:p>
        </p:txBody>
      </p:sp>
      <p:sp>
        <p:nvSpPr>
          <p:cNvPr id="7" name="テキスト ボックス 6"/>
          <p:cNvSpPr txBox="1"/>
          <p:nvPr/>
        </p:nvSpPr>
        <p:spPr>
          <a:xfrm>
            <a:off x="691563" y="1994530"/>
            <a:ext cx="10872908" cy="2336537"/>
          </a:xfrm>
          <a:prstGeom prst="rect">
            <a:avLst/>
          </a:prstGeom>
          <a:noFill/>
        </p:spPr>
        <p:txBody>
          <a:bodyPr wrap="square" rtlCol="0">
            <a:spAutoFit/>
          </a:bodyPr>
          <a:lstStyle/>
          <a:p>
            <a:pPr marL="457200" indent="-457200">
              <a:lnSpc>
                <a:spcPts val="4500"/>
              </a:lnSpc>
              <a:buFont typeface="Wingdings" panose="05000000000000000000" pitchFamily="2" charset="2"/>
              <a:buChar char="l"/>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注意が呼吸困難以外のことや他の感覚に向いている時には呼吸困難が軽減することを利用する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457200" indent="-457200">
              <a:lnSpc>
                <a:spcPts val="4500"/>
              </a:lnSpc>
              <a:buFont typeface="Wingdings" panose="05000000000000000000" pitchFamily="2" charset="2"/>
              <a:buChar char="l"/>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リハビリテーションによる行動活性化、アロマセラピーなど</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000"/>
              </a:lnSpc>
            </a:pP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r">
              <a:lnSpc>
                <a:spcPts val="2000"/>
              </a:lnSpc>
            </a:pP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pic>
        <p:nvPicPr>
          <p:cNvPr id="1026" name="Picture 2" descr="オイルマッサージのイラスト | かわいいフリー素材集 いらすと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555" y="4430849"/>
            <a:ext cx="2905339" cy="255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9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7823" y="2923825"/>
            <a:ext cx="8410222" cy="2031325"/>
          </a:xfrm>
          <a:prstGeom prst="rect">
            <a:avLst/>
          </a:prstGeom>
          <a:noFill/>
          <a:ln>
            <a:noFill/>
          </a:ln>
        </p:spPr>
        <p:txBody>
          <a:bodyPr wrap="square" rtlCol="0">
            <a:spAutoFit/>
          </a:bodyPr>
          <a:lstStyle/>
          <a:p>
            <a:pPr algn="ctr"/>
            <a:r>
              <a:rPr kumimoji="1" lang="ja-JP" altLang="en-US" sz="7200" b="1" dirty="0">
                <a:solidFill>
                  <a:schemeClr val="tx1">
                    <a:lumMod val="75000"/>
                    <a:lumOff val="25000"/>
                  </a:schemeClr>
                </a:solidFill>
                <a:latin typeface="メイリオ" panose="020B0604030504040204" pitchFamily="50" charset="-128"/>
                <a:ea typeface="メイリオ" panose="020B0604030504040204" pitchFamily="50" charset="-128"/>
              </a:rPr>
              <a:t>心 療</a:t>
            </a:r>
            <a:r>
              <a:rPr kumimoji="1" lang="ja-JP" altLang="en-US" sz="7200" b="1" dirty="0">
                <a:latin typeface="メイリオ" panose="020B0604030504040204" pitchFamily="50" charset="-128"/>
                <a:ea typeface="メイリオ" panose="020B0604030504040204" pitchFamily="50" charset="-128"/>
              </a:rPr>
              <a:t> </a:t>
            </a:r>
            <a:r>
              <a:rPr kumimoji="1" lang="ja-JP" altLang="en-US" sz="7200" b="1" dirty="0">
                <a:solidFill>
                  <a:schemeClr val="accent5"/>
                </a:solidFill>
                <a:latin typeface="メイリオ" panose="020B0604030504040204" pitchFamily="50" charset="-128"/>
                <a:ea typeface="メイリオ" panose="020B0604030504040204" pitchFamily="50" charset="-128"/>
              </a:rPr>
              <a:t>内 科</a:t>
            </a:r>
            <a:endParaRPr kumimoji="1" lang="en-US" altLang="ja-JP" sz="7200" b="1" dirty="0">
              <a:solidFill>
                <a:schemeClr val="accent5"/>
              </a:solidFill>
              <a:latin typeface="メイリオ" panose="020B0604030504040204" pitchFamily="50" charset="-128"/>
              <a:ea typeface="メイリオ" panose="020B0604030504040204" pitchFamily="50" charset="-128"/>
            </a:endParaRPr>
          </a:p>
          <a:p>
            <a:pPr algn="ctr"/>
            <a:r>
              <a:rPr lang="ja-JP" altLang="en-US" sz="5400" b="1" dirty="0">
                <a:solidFill>
                  <a:schemeClr val="accent5"/>
                </a:solidFill>
                <a:latin typeface="メイリオ" panose="020B0604030504040204" pitchFamily="50" charset="-128"/>
                <a:ea typeface="メイリオ" panose="020B0604030504040204" pitchFamily="50" charset="-128"/>
              </a:rPr>
              <a:t>心療内科は内科の一分野</a:t>
            </a:r>
            <a:endParaRPr kumimoji="1" lang="ja-JP" altLang="en-US" sz="5400" b="1" dirty="0">
              <a:solidFill>
                <a:schemeClr val="accent5"/>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6624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9CAD39-4103-554C-4272-0B57686E85FE}"/>
              </a:ext>
            </a:extLst>
          </p:cNvPr>
          <p:cNvSpPr/>
          <p:nvPr/>
        </p:nvSpPr>
        <p:spPr>
          <a:xfrm>
            <a:off x="1056000" y="1758421"/>
            <a:ext cx="10080000" cy="720000"/>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背景疾患（呼吸器疾患など）があれば、その治療を優先</a:t>
            </a:r>
          </a:p>
        </p:txBody>
      </p:sp>
      <p:sp>
        <p:nvSpPr>
          <p:cNvPr id="8" name="四角形: 角を丸くする 7">
            <a:extLst>
              <a:ext uri="{FF2B5EF4-FFF2-40B4-BE49-F238E27FC236}">
                <a16:creationId xmlns:a16="http://schemas.microsoft.com/office/drawing/2014/main" id="{A4B8EBCF-3DDA-B6B2-E9EC-09CDD3FBC3CC}"/>
              </a:ext>
            </a:extLst>
          </p:cNvPr>
          <p:cNvSpPr/>
          <p:nvPr/>
        </p:nvSpPr>
        <p:spPr>
          <a:xfrm>
            <a:off x="1056000" y="3043675"/>
            <a:ext cx="10080000" cy="720000"/>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注意固着による悪循環に気づいているか</a:t>
            </a:r>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下矢印 16">
            <a:extLst>
              <a:ext uri="{FF2B5EF4-FFF2-40B4-BE49-F238E27FC236}">
                <a16:creationId xmlns:a16="http://schemas.microsoft.com/office/drawing/2014/main" id="{16652B09-4782-7343-7223-E31A4F94307C}"/>
              </a:ext>
            </a:extLst>
          </p:cNvPr>
          <p:cNvSpPr/>
          <p:nvPr/>
        </p:nvSpPr>
        <p:spPr>
          <a:xfrm rot="10800000" flipV="1">
            <a:off x="5934000" y="2575675"/>
            <a:ext cx="324000" cy="468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下矢印 16">
            <a:extLst>
              <a:ext uri="{FF2B5EF4-FFF2-40B4-BE49-F238E27FC236}">
                <a16:creationId xmlns:a16="http://schemas.microsoft.com/office/drawing/2014/main" id="{3F360F05-3D25-0278-4A52-2669773F434F}"/>
              </a:ext>
            </a:extLst>
          </p:cNvPr>
          <p:cNvSpPr/>
          <p:nvPr/>
        </p:nvSpPr>
        <p:spPr>
          <a:xfrm rot="10800000" flipV="1">
            <a:off x="2336592" y="3928733"/>
            <a:ext cx="324000" cy="468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下矢印 16">
            <a:extLst>
              <a:ext uri="{FF2B5EF4-FFF2-40B4-BE49-F238E27FC236}">
                <a16:creationId xmlns:a16="http://schemas.microsoft.com/office/drawing/2014/main" id="{BE14EEB8-F679-6EFE-7F2B-BF75BFBB5082}"/>
              </a:ext>
            </a:extLst>
          </p:cNvPr>
          <p:cNvSpPr/>
          <p:nvPr/>
        </p:nvSpPr>
        <p:spPr>
          <a:xfrm rot="10800000" flipV="1">
            <a:off x="9531409" y="3925437"/>
            <a:ext cx="324000" cy="468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5BCD3A8F-91A7-D3BC-877A-0DD3046B3668}"/>
              </a:ext>
            </a:extLst>
          </p:cNvPr>
          <p:cNvSpPr/>
          <p:nvPr/>
        </p:nvSpPr>
        <p:spPr>
          <a:xfrm>
            <a:off x="1056000" y="4527761"/>
            <a:ext cx="4299771" cy="1800000"/>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リハビリテーション</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アロマテラピー</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D270291D-9283-757C-8490-C49AC3995AFC}"/>
              </a:ext>
            </a:extLst>
          </p:cNvPr>
          <p:cNvSpPr/>
          <p:nvPr/>
        </p:nvSpPr>
        <p:spPr>
          <a:xfrm>
            <a:off x="6836231" y="4527761"/>
            <a:ext cx="4299771" cy="1800000"/>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呼吸瞑想</a:t>
            </a:r>
          </a:p>
        </p:txBody>
      </p:sp>
      <p:sp>
        <p:nvSpPr>
          <p:cNvPr id="19" name="四角形: 角を丸くする 18">
            <a:extLst>
              <a:ext uri="{FF2B5EF4-FFF2-40B4-BE49-F238E27FC236}">
                <a16:creationId xmlns:a16="http://schemas.microsoft.com/office/drawing/2014/main" id="{F5123477-C65A-35F1-29F1-3EEE6456BF06}"/>
              </a:ext>
            </a:extLst>
          </p:cNvPr>
          <p:cNvSpPr/>
          <p:nvPr/>
        </p:nvSpPr>
        <p:spPr>
          <a:xfrm>
            <a:off x="2743200" y="3925436"/>
            <a:ext cx="2752719" cy="5400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気づいていない</a:t>
            </a:r>
          </a:p>
        </p:txBody>
      </p:sp>
      <p:sp>
        <p:nvSpPr>
          <p:cNvPr id="20" name="四角形: 角を丸くする 19">
            <a:extLst>
              <a:ext uri="{FF2B5EF4-FFF2-40B4-BE49-F238E27FC236}">
                <a16:creationId xmlns:a16="http://schemas.microsoft.com/office/drawing/2014/main" id="{B2A9F095-A852-0FB2-FFFD-6E931F39E90A}"/>
              </a:ext>
            </a:extLst>
          </p:cNvPr>
          <p:cNvSpPr/>
          <p:nvPr/>
        </p:nvSpPr>
        <p:spPr>
          <a:xfrm>
            <a:off x="6696082" y="3961675"/>
            <a:ext cx="2752719" cy="5400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気づいている</a:t>
            </a:r>
          </a:p>
        </p:txBody>
      </p:sp>
      <p:sp>
        <p:nvSpPr>
          <p:cNvPr id="2" name="タイトル 1">
            <a:extLst>
              <a:ext uri="{FF2B5EF4-FFF2-40B4-BE49-F238E27FC236}">
                <a16:creationId xmlns:a16="http://schemas.microsoft.com/office/drawing/2014/main" id="{E37DB592-0DF8-3304-26D3-8FE4DA7CEFD5}"/>
              </a:ext>
            </a:extLst>
          </p:cNvPr>
          <p:cNvSpPr txBox="1">
            <a:spLocks/>
          </p:cNvSpPr>
          <p:nvPr/>
        </p:nvSpPr>
        <p:spPr>
          <a:xfrm>
            <a:off x="838200" y="365125"/>
            <a:ext cx="10515600" cy="1325563"/>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注意固着へのアプローチ</a:t>
            </a:r>
          </a:p>
        </p:txBody>
      </p:sp>
    </p:spTree>
    <p:extLst>
      <p:ext uri="{BB962C8B-B14F-4D97-AF65-F5344CB8AC3E}">
        <p14:creationId xmlns:p14="http://schemas.microsoft.com/office/powerpoint/2010/main" val="57993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気にしないようにする＝気になる</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50" name="Picture 2" descr="具合の悪い入院中のお爺さん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7" y="2824480"/>
            <a:ext cx="3570288" cy="3570288"/>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7264400" y="1690688"/>
            <a:ext cx="3495040" cy="1960880"/>
          </a:xfrm>
          <a:prstGeom prst="cloudCallout">
            <a:avLst>
              <a:gd name="adj1" fmla="val -59496"/>
              <a:gd name="adj2" fmla="val 58873"/>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呼吸困難のことは</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気にしないでおこう</a:t>
            </a:r>
          </a:p>
        </p:txBody>
      </p:sp>
    </p:spTree>
    <p:extLst>
      <p:ext uri="{BB962C8B-B14F-4D97-AF65-F5344CB8AC3E}">
        <p14:creationId xmlns:p14="http://schemas.microsoft.com/office/powerpoint/2010/main" val="2658654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気にしないようにする＝気になる</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50" name="Picture 2" descr="具合の悪い入院中のお爺さん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7" y="2824480"/>
            <a:ext cx="3570288" cy="3570288"/>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7264400" y="1690688"/>
            <a:ext cx="3495040" cy="1960880"/>
          </a:xfrm>
          <a:prstGeom prst="cloudCallout">
            <a:avLst>
              <a:gd name="adj1" fmla="val -59496"/>
              <a:gd name="adj2" fmla="val 58873"/>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ああ、息苦しい</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いやいや</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呼吸困難のことは</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気にしてはいけない</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815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呼吸困難</a:t>
            </a: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+α</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50" name="Picture 2" descr="具合の悪い入院中のお爺さん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7" y="2824480"/>
            <a:ext cx="3570288" cy="3570288"/>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7264400" y="1690688"/>
            <a:ext cx="3495040" cy="1960880"/>
          </a:xfrm>
          <a:prstGeom prst="cloudCallout">
            <a:avLst>
              <a:gd name="adj1" fmla="val -59496"/>
              <a:gd name="adj2" fmla="val 58873"/>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息苦しさがもっと</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悪くなったら</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どうしよう・・・</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638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呼吸困難</a:t>
            </a: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+α</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50" name="Picture 2" descr="具合の悪い入院中のお爺さん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7" y="2824480"/>
            <a:ext cx="3570288" cy="3570288"/>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7264400" y="1690688"/>
            <a:ext cx="3495040" cy="1960880"/>
          </a:xfrm>
          <a:prstGeom prst="cloudCallout">
            <a:avLst>
              <a:gd name="adj1" fmla="val -59496"/>
              <a:gd name="adj2" fmla="val 58873"/>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こんなに息苦しく</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なるなんて</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もう終わりだ</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28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呼吸瞑想の練習</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4DBBD304-4826-4E86-3EAE-B1DE75839E54}"/>
              </a:ext>
            </a:extLst>
          </p:cNvPr>
          <p:cNvSpPr/>
          <p:nvPr/>
        </p:nvSpPr>
        <p:spPr>
          <a:xfrm>
            <a:off x="1785978" y="2738120"/>
            <a:ext cx="8625883" cy="736070"/>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呼吸（空気の流れ、胸やお腹の動き）に注意を向ける</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6BA1A0ED-7EF4-2EBA-B85C-3E84588D8A2B}"/>
              </a:ext>
            </a:extLst>
          </p:cNvPr>
          <p:cNvSpPr/>
          <p:nvPr/>
        </p:nvSpPr>
        <p:spPr>
          <a:xfrm>
            <a:off x="1785978" y="4412374"/>
            <a:ext cx="8687360" cy="1389621"/>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瞑想中に頭に浮かんできたこと（雑念）をラベリングする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例：「（私は）～と考えている」と心の中でつぶやき、客観</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的に観察する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下矢印 16">
            <a:extLst>
              <a:ext uri="{FF2B5EF4-FFF2-40B4-BE49-F238E27FC236}">
                <a16:creationId xmlns:a16="http://schemas.microsoft.com/office/drawing/2014/main" id="{CE8216A6-09CA-2924-FF4F-A946BCCB1BCA}"/>
              </a:ext>
            </a:extLst>
          </p:cNvPr>
          <p:cNvSpPr/>
          <p:nvPr/>
        </p:nvSpPr>
        <p:spPr>
          <a:xfrm rot="10800000" flipV="1">
            <a:off x="5934000" y="3561967"/>
            <a:ext cx="324000" cy="756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下矢印 16">
            <a:extLst>
              <a:ext uri="{FF2B5EF4-FFF2-40B4-BE49-F238E27FC236}">
                <a16:creationId xmlns:a16="http://schemas.microsoft.com/office/drawing/2014/main" id="{B12CE1DC-D49C-7A81-52BF-7C22D90A8A3C}"/>
              </a:ext>
            </a:extLst>
          </p:cNvPr>
          <p:cNvSpPr/>
          <p:nvPr/>
        </p:nvSpPr>
        <p:spPr>
          <a:xfrm rot="16200000" flipV="1">
            <a:off x="10689338" y="2720147"/>
            <a:ext cx="324000" cy="756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6F4D3433-BB33-B175-C758-A91CEA935FBD}"/>
              </a:ext>
            </a:extLst>
          </p:cNvPr>
          <p:cNvSpPr/>
          <p:nvPr/>
        </p:nvSpPr>
        <p:spPr>
          <a:xfrm>
            <a:off x="11085338" y="3174825"/>
            <a:ext cx="144000" cy="205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17" name="正方形/長方形 16">
            <a:extLst>
              <a:ext uri="{FF2B5EF4-FFF2-40B4-BE49-F238E27FC236}">
                <a16:creationId xmlns:a16="http://schemas.microsoft.com/office/drawing/2014/main" id="{1E0CDFC7-37EB-9ABF-DE17-33E611621CBB}"/>
              </a:ext>
            </a:extLst>
          </p:cNvPr>
          <p:cNvSpPr/>
          <p:nvPr/>
        </p:nvSpPr>
        <p:spPr>
          <a:xfrm rot="5400000">
            <a:off x="10837035" y="4879726"/>
            <a:ext cx="144000" cy="61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14" name="円形吹き出し 13"/>
          <p:cNvSpPr/>
          <p:nvPr/>
        </p:nvSpPr>
        <p:spPr>
          <a:xfrm>
            <a:off x="220681" y="1479731"/>
            <a:ext cx="2867959" cy="953025"/>
          </a:xfrm>
          <a:prstGeom prst="wedgeEllipseCallout">
            <a:avLst>
              <a:gd name="adj1" fmla="val 29054"/>
              <a:gd name="adj2" fmla="val 7507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今、この瞬間の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708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4055806" y="2020529"/>
            <a:ext cx="2520000" cy="252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本来の</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bg1"/>
                </a:solidFill>
                <a:latin typeface="メイリオ" panose="020B0604030504040204" pitchFamily="50" charset="-128"/>
                <a:ea typeface="メイリオ" panose="020B0604030504040204" pitchFamily="50" charset="-128"/>
              </a:rPr>
              <a:t>呼吸困難</a:t>
            </a:r>
          </a:p>
        </p:txBody>
      </p:sp>
      <p:sp>
        <p:nvSpPr>
          <p:cNvPr id="5" name="楕円 4"/>
          <p:cNvSpPr/>
          <p:nvPr/>
        </p:nvSpPr>
        <p:spPr>
          <a:xfrm>
            <a:off x="6049780" y="940530"/>
            <a:ext cx="1800000" cy="1800000"/>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自分ではどうしようもできない</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6" name="楕円 5"/>
          <p:cNvSpPr/>
          <p:nvPr/>
        </p:nvSpPr>
        <p:spPr>
          <a:xfrm>
            <a:off x="6049780" y="3820529"/>
            <a:ext cx="1800000" cy="1800000"/>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たばこを早くやめていたら</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7" name="楕円 6"/>
          <p:cNvSpPr/>
          <p:nvPr/>
        </p:nvSpPr>
        <p:spPr>
          <a:xfrm>
            <a:off x="2781832" y="3820529"/>
            <a:ext cx="1800000" cy="1800000"/>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この症状はずっと続いて自分を苦しめる</a:t>
            </a:r>
          </a:p>
        </p:txBody>
      </p:sp>
      <p:sp>
        <p:nvSpPr>
          <p:cNvPr id="8" name="楕円 7"/>
          <p:cNvSpPr/>
          <p:nvPr/>
        </p:nvSpPr>
        <p:spPr>
          <a:xfrm>
            <a:off x="2781832" y="940530"/>
            <a:ext cx="1800000" cy="1800000"/>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これ以上耐えられない</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0" name="楕円 9"/>
          <p:cNvSpPr/>
          <p:nvPr/>
        </p:nvSpPr>
        <p:spPr>
          <a:xfrm>
            <a:off x="2094268" y="117989"/>
            <a:ext cx="6480000" cy="6480000"/>
          </a:xfrm>
          <a:prstGeom prst="ellipse">
            <a:avLst/>
          </a:prstGeom>
          <a:noFill/>
          <a:ln w="762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1" name="テキスト ボックス 10"/>
          <p:cNvSpPr txBox="1"/>
          <p:nvPr/>
        </p:nvSpPr>
        <p:spPr>
          <a:xfrm>
            <a:off x="7329949" y="5473005"/>
            <a:ext cx="4527755" cy="1384995"/>
          </a:xfrm>
          <a:prstGeom prst="rect">
            <a:avLst/>
          </a:prstGeom>
          <a:noFill/>
          <a:ln>
            <a:noFill/>
          </a:ln>
        </p:spPr>
        <p:txBody>
          <a:bodyPr wrap="square" rtlCol="0">
            <a:spAutoFit/>
          </a:bodyPr>
          <a:lstStyle/>
          <a:p>
            <a:pPr algn="ctr"/>
            <a:r>
              <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色々な考えや感情が</a:t>
            </a:r>
            <a:endParaRPr kumimoji="1"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加わることで強められた</a:t>
            </a:r>
            <a:endParaRPr kumimoji="1"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呼吸困難</a:t>
            </a:r>
          </a:p>
        </p:txBody>
      </p:sp>
    </p:spTree>
    <p:extLst>
      <p:ext uri="{BB962C8B-B14F-4D97-AF65-F5344CB8AC3E}">
        <p14:creationId xmlns:p14="http://schemas.microsoft.com/office/powerpoint/2010/main" val="250508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4055806" y="2020529"/>
            <a:ext cx="2520000" cy="252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本来の</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bg1"/>
                </a:solidFill>
                <a:latin typeface="メイリオ" panose="020B0604030504040204" pitchFamily="50" charset="-128"/>
                <a:ea typeface="メイリオ" panose="020B0604030504040204" pitchFamily="50" charset="-128"/>
              </a:rPr>
              <a:t>呼吸困難</a:t>
            </a:r>
          </a:p>
        </p:txBody>
      </p:sp>
      <p:sp>
        <p:nvSpPr>
          <p:cNvPr id="2" name="テキスト ボックス 1">
            <a:extLst>
              <a:ext uri="{FF2B5EF4-FFF2-40B4-BE49-F238E27FC236}">
                <a16:creationId xmlns:a16="http://schemas.microsoft.com/office/drawing/2014/main" id="{EF3B452D-F1AE-537C-BC95-363D27618F15}"/>
              </a:ext>
            </a:extLst>
          </p:cNvPr>
          <p:cNvSpPr txBox="1"/>
          <p:nvPr/>
        </p:nvSpPr>
        <p:spPr>
          <a:xfrm>
            <a:off x="692456" y="252923"/>
            <a:ext cx="10836772" cy="1384995"/>
          </a:xfrm>
          <a:prstGeom prst="rect">
            <a:avLst/>
          </a:prstGeom>
          <a:noFill/>
          <a:ln>
            <a:noFill/>
          </a:ln>
        </p:spPr>
        <p:txBody>
          <a:bodyPr wrap="square" rtlCol="0">
            <a:spAutoFit/>
          </a:bodyP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今、この瞬間の体験に意識がうまく向けることができるようになると、周りにくっついていた、余分なあまりよくない考えを</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客観視できるようになります</a:t>
            </a:r>
            <a:endParaRPr kumimoji="1"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837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86638" y="5950406"/>
            <a:ext cx="1620957" cy="523220"/>
          </a:xfrm>
          <a:prstGeom prst="rect">
            <a:avLst/>
          </a:prstGeom>
          <a:noFill/>
        </p:spPr>
        <p:txBody>
          <a:bodyPr wrap="none" rtlCol="0">
            <a:spAutoFit/>
          </a:bodyPr>
          <a:lstStyle/>
          <a:p>
            <a:r>
              <a:rPr lang="ja-JP" altLang="en-US" sz="2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きんた</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君</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185042" y="834314"/>
            <a:ext cx="5827236" cy="707886"/>
          </a:xfrm>
          <a:prstGeom prst="rect">
            <a:avLst/>
          </a:prstGeom>
          <a:noFill/>
        </p:spPr>
        <p:txBody>
          <a:bodyPr wrap="none" rtlCol="0">
            <a:spAutoFit/>
          </a:bodyP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ありがとうございました</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198" y="1241971"/>
            <a:ext cx="4787570" cy="4787570"/>
          </a:xfrm>
          <a:prstGeom prst="rect">
            <a:avLst/>
          </a:prstGeom>
        </p:spPr>
      </p:pic>
    </p:spTree>
    <p:extLst>
      <p:ext uri="{BB962C8B-B14F-4D97-AF65-F5344CB8AC3E}">
        <p14:creationId xmlns:p14="http://schemas.microsoft.com/office/powerpoint/2010/main" val="393943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8"/>
          <p:cNvSpPr>
            <a:spLocks noChangeArrowheads="1"/>
          </p:cNvSpPr>
          <p:nvPr/>
        </p:nvSpPr>
        <p:spPr bwMode="auto">
          <a:xfrm>
            <a:off x="3746090" y="6308725"/>
            <a:ext cx="8112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Parshall</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MB,  et al.  Am J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Respir</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Crit</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Care Med 2012</a:t>
            </a:r>
            <a:endParaRPr lang="ja-JP"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a:extLst>
              <a:ext uri="{FF2B5EF4-FFF2-40B4-BE49-F238E27FC236}">
                <a16:creationId xmlns:a16="http://schemas.microsoft.com/office/drawing/2014/main" id="{18B94947-A7E7-3106-657E-6A6F40651286}"/>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呼吸困難の定義</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 name="図 1" descr="テキスト&#10;&#10;AI 生成コンテンツは誤りを含む可能性があります。">
            <a:extLst>
              <a:ext uri="{FF2B5EF4-FFF2-40B4-BE49-F238E27FC236}">
                <a16:creationId xmlns:a16="http://schemas.microsoft.com/office/drawing/2014/main" id="{910273D7-16DA-6BD2-BBB6-1A4E4348115A}"/>
              </a:ext>
            </a:extLst>
          </p:cNvPr>
          <p:cNvPicPr>
            <a:picLocks noChangeAspect="1"/>
          </p:cNvPicPr>
          <p:nvPr/>
        </p:nvPicPr>
        <p:blipFill>
          <a:blip r:embed="rId3"/>
          <a:stretch>
            <a:fillRect/>
          </a:stretch>
        </p:blipFill>
        <p:spPr>
          <a:xfrm>
            <a:off x="632525" y="1045968"/>
            <a:ext cx="11559475" cy="4249657"/>
          </a:xfrm>
          <a:prstGeom prst="rect">
            <a:avLst/>
          </a:prstGeom>
        </p:spPr>
      </p:pic>
    </p:spTree>
    <p:extLst>
      <p:ext uri="{BB962C8B-B14F-4D97-AF65-F5344CB8AC3E}">
        <p14:creationId xmlns:p14="http://schemas.microsoft.com/office/powerpoint/2010/main" val="323651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3ADD34B6-6C5A-CDF4-C6ED-2CAAB3752BAE}"/>
              </a:ext>
            </a:extLst>
          </p:cNvPr>
          <p:cNvPicPr>
            <a:picLocks noChangeAspect="1"/>
          </p:cNvPicPr>
          <p:nvPr/>
        </p:nvPicPr>
        <p:blipFill>
          <a:blip r:embed="rId2"/>
          <a:stretch>
            <a:fillRect/>
          </a:stretch>
        </p:blipFill>
        <p:spPr>
          <a:xfrm>
            <a:off x="0" y="370873"/>
            <a:ext cx="12192000" cy="6116253"/>
          </a:xfrm>
          <a:prstGeom prst="rect">
            <a:avLst/>
          </a:prstGeom>
        </p:spPr>
      </p:pic>
    </p:spTree>
    <p:extLst>
      <p:ext uri="{BB962C8B-B14F-4D97-AF65-F5344CB8AC3E}">
        <p14:creationId xmlns:p14="http://schemas.microsoft.com/office/powerpoint/2010/main" val="389463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3A91208C-9CC7-FC81-4252-70F453FE605C}"/>
              </a:ext>
            </a:extLst>
          </p:cNvPr>
          <p:cNvPicPr>
            <a:picLocks noChangeAspect="1"/>
          </p:cNvPicPr>
          <p:nvPr/>
        </p:nvPicPr>
        <p:blipFill>
          <a:blip r:embed="rId2"/>
          <a:stretch>
            <a:fillRect/>
          </a:stretch>
        </p:blipFill>
        <p:spPr>
          <a:xfrm>
            <a:off x="0" y="427659"/>
            <a:ext cx="12192000" cy="6002681"/>
          </a:xfrm>
          <a:prstGeom prst="rect">
            <a:avLst/>
          </a:prstGeom>
        </p:spPr>
      </p:pic>
    </p:spTree>
    <p:extLst>
      <p:ext uri="{BB962C8B-B14F-4D97-AF65-F5344CB8AC3E}">
        <p14:creationId xmlns:p14="http://schemas.microsoft.com/office/powerpoint/2010/main" val="315699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15FEB-33E8-EA41-28A7-987148736322}"/>
            </a:ext>
          </a:extLst>
        </p:cNvPr>
        <p:cNvGrpSpPr/>
        <p:nvPr/>
      </p:nvGrpSpPr>
      <p:grpSpPr>
        <a:xfrm>
          <a:off x="0" y="0"/>
          <a:ext cx="0" cy="0"/>
          <a:chOff x="0" y="0"/>
          <a:chExt cx="0" cy="0"/>
        </a:xfrm>
      </p:grpSpPr>
      <p:sp>
        <p:nvSpPr>
          <p:cNvPr id="12" name="左右矢印 11">
            <a:extLst>
              <a:ext uri="{FF2B5EF4-FFF2-40B4-BE49-F238E27FC236}">
                <a16:creationId xmlns:a16="http://schemas.microsoft.com/office/drawing/2014/main" id="{9B876521-272B-809A-593F-6BA2F7AEC991}"/>
              </a:ext>
            </a:extLst>
          </p:cNvPr>
          <p:cNvSpPr/>
          <p:nvPr/>
        </p:nvSpPr>
        <p:spPr>
          <a:xfrm rot="2220000" flipV="1">
            <a:off x="4547522" y="4577752"/>
            <a:ext cx="1309248" cy="187035"/>
          </a:xfrm>
          <a:prstGeom prst="lef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13" name="左右矢印 12">
            <a:extLst>
              <a:ext uri="{FF2B5EF4-FFF2-40B4-BE49-F238E27FC236}">
                <a16:creationId xmlns:a16="http://schemas.microsoft.com/office/drawing/2014/main" id="{644A37AB-E489-94E2-0A6D-793312E1A873}"/>
              </a:ext>
            </a:extLst>
          </p:cNvPr>
          <p:cNvSpPr/>
          <p:nvPr/>
        </p:nvSpPr>
        <p:spPr>
          <a:xfrm rot="2220000" flipH="1">
            <a:off x="6379184" y="3238089"/>
            <a:ext cx="1309248" cy="187035"/>
          </a:xfrm>
          <a:prstGeom prst="lef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14" name="左右矢印 13">
            <a:extLst>
              <a:ext uri="{FF2B5EF4-FFF2-40B4-BE49-F238E27FC236}">
                <a16:creationId xmlns:a16="http://schemas.microsoft.com/office/drawing/2014/main" id="{0886806A-CFA7-0176-A04E-EA00BF173E66}"/>
              </a:ext>
            </a:extLst>
          </p:cNvPr>
          <p:cNvSpPr/>
          <p:nvPr/>
        </p:nvSpPr>
        <p:spPr>
          <a:xfrm rot="19380000">
            <a:off x="6379184" y="4576523"/>
            <a:ext cx="1309248" cy="187035"/>
          </a:xfrm>
          <a:prstGeom prst="lef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24708-9847-AA5A-6E18-1A5DFB1EB6CD}"/>
              </a:ext>
            </a:extLst>
          </p:cNvPr>
          <p:cNvSpPr txBox="1"/>
          <p:nvPr/>
        </p:nvSpPr>
        <p:spPr>
          <a:xfrm>
            <a:off x="5624549" y="5061341"/>
            <a:ext cx="983344" cy="332270"/>
          </a:xfrm>
          <a:prstGeom prst="rect">
            <a:avLst/>
          </a:prstGeom>
          <a:noFill/>
        </p:spPr>
        <p:txBody>
          <a:bodyPr wrap="square" rtlCol="0">
            <a:sp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行動</a:t>
            </a:r>
          </a:p>
        </p:txBody>
      </p:sp>
      <p:sp>
        <p:nvSpPr>
          <p:cNvPr id="17" name="テキスト ボックス 16">
            <a:extLst>
              <a:ext uri="{FF2B5EF4-FFF2-40B4-BE49-F238E27FC236}">
                <a16:creationId xmlns:a16="http://schemas.microsoft.com/office/drawing/2014/main" id="{93B19795-FA7E-FEDB-705D-65B4743B07C7}"/>
              </a:ext>
            </a:extLst>
          </p:cNvPr>
          <p:cNvSpPr txBox="1"/>
          <p:nvPr/>
        </p:nvSpPr>
        <p:spPr>
          <a:xfrm>
            <a:off x="7421340" y="3877922"/>
            <a:ext cx="616873" cy="332270"/>
          </a:xfrm>
          <a:prstGeom prst="rect">
            <a:avLst/>
          </a:prstGeom>
          <a:noFill/>
        </p:spPr>
        <p:txBody>
          <a:bodyPr wrap="square" rtlCol="0">
            <a:sp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感情</a:t>
            </a:r>
          </a:p>
        </p:txBody>
      </p:sp>
      <p:sp>
        <p:nvSpPr>
          <p:cNvPr id="18" name="テキスト ボックス 17">
            <a:extLst>
              <a:ext uri="{FF2B5EF4-FFF2-40B4-BE49-F238E27FC236}">
                <a16:creationId xmlns:a16="http://schemas.microsoft.com/office/drawing/2014/main" id="{C7C6DD2E-EE1A-4D1D-1DAA-68F59D0BE375}"/>
              </a:ext>
            </a:extLst>
          </p:cNvPr>
          <p:cNvSpPr txBox="1"/>
          <p:nvPr/>
        </p:nvSpPr>
        <p:spPr>
          <a:xfrm>
            <a:off x="3854800" y="3877921"/>
            <a:ext cx="1008000" cy="332270"/>
          </a:xfrm>
          <a:prstGeom prst="rect">
            <a:avLst/>
          </a:prstGeom>
          <a:noFill/>
        </p:spPr>
        <p:txBody>
          <a:bodyPr wrap="square" rtlCol="0">
            <a:sp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身体感覚</a:t>
            </a:r>
          </a:p>
        </p:txBody>
      </p:sp>
      <p:sp>
        <p:nvSpPr>
          <p:cNvPr id="20" name="雲形吹き出し 19">
            <a:extLst>
              <a:ext uri="{FF2B5EF4-FFF2-40B4-BE49-F238E27FC236}">
                <a16:creationId xmlns:a16="http://schemas.microsoft.com/office/drawing/2014/main" id="{D8E0C7B5-5D5F-0B0D-5DDA-CA81242069E0}"/>
              </a:ext>
            </a:extLst>
          </p:cNvPr>
          <p:cNvSpPr/>
          <p:nvPr/>
        </p:nvSpPr>
        <p:spPr>
          <a:xfrm>
            <a:off x="8107443" y="3140690"/>
            <a:ext cx="3023740" cy="1714492"/>
          </a:xfrm>
          <a:prstGeom prst="cloudCallout">
            <a:avLst>
              <a:gd name="adj1" fmla="val -21776"/>
              <a:gd name="adj2" fmla="val 9627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不安</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いらいら</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コントロール感欠如</a:t>
            </a:r>
          </a:p>
        </p:txBody>
      </p:sp>
      <p:sp>
        <p:nvSpPr>
          <p:cNvPr id="21" name="楕円 20">
            <a:extLst>
              <a:ext uri="{FF2B5EF4-FFF2-40B4-BE49-F238E27FC236}">
                <a16:creationId xmlns:a16="http://schemas.microsoft.com/office/drawing/2014/main" id="{EC6DCFA8-5D7D-D960-15C0-C4BC48353C15}"/>
              </a:ext>
            </a:extLst>
          </p:cNvPr>
          <p:cNvSpPr/>
          <p:nvPr/>
        </p:nvSpPr>
        <p:spPr>
          <a:xfrm rot="1117397">
            <a:off x="8818617" y="4848661"/>
            <a:ext cx="595455" cy="119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91"/>
          </a:p>
        </p:txBody>
      </p:sp>
      <p:sp>
        <p:nvSpPr>
          <p:cNvPr id="22" name="雲形吹き出し 21">
            <a:extLst>
              <a:ext uri="{FF2B5EF4-FFF2-40B4-BE49-F238E27FC236}">
                <a16:creationId xmlns:a16="http://schemas.microsoft.com/office/drawing/2014/main" id="{67753D22-4E4B-0D66-A848-F2B9CDF8E912}"/>
              </a:ext>
            </a:extLst>
          </p:cNvPr>
          <p:cNvSpPr/>
          <p:nvPr/>
        </p:nvSpPr>
        <p:spPr>
          <a:xfrm>
            <a:off x="4451131" y="1098010"/>
            <a:ext cx="3312000" cy="1584000"/>
          </a:xfrm>
          <a:prstGeom prst="cloudCallout">
            <a:avLst>
              <a:gd name="adj1" fmla="val -21776"/>
              <a:gd name="adj2" fmla="val 9627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呼吸ができない</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危険だ</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息が止まる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対処できない</a:t>
            </a:r>
          </a:p>
        </p:txBody>
      </p:sp>
      <p:sp>
        <p:nvSpPr>
          <p:cNvPr id="23" name="楕円 22">
            <a:extLst>
              <a:ext uri="{FF2B5EF4-FFF2-40B4-BE49-F238E27FC236}">
                <a16:creationId xmlns:a16="http://schemas.microsoft.com/office/drawing/2014/main" id="{9A9B87C1-BB30-E6C0-EED1-36530A8C7F3C}"/>
              </a:ext>
            </a:extLst>
          </p:cNvPr>
          <p:cNvSpPr/>
          <p:nvPr/>
        </p:nvSpPr>
        <p:spPr>
          <a:xfrm rot="1117397">
            <a:off x="5285393" y="2618042"/>
            <a:ext cx="595455" cy="119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407AB25-7E7F-E2BF-4436-DD88D014F0C5}"/>
              </a:ext>
            </a:extLst>
          </p:cNvPr>
          <p:cNvSpPr txBox="1"/>
          <p:nvPr/>
        </p:nvSpPr>
        <p:spPr>
          <a:xfrm>
            <a:off x="5613533" y="2737612"/>
            <a:ext cx="983344" cy="332270"/>
          </a:xfrm>
          <a:prstGeom prst="rect">
            <a:avLst/>
          </a:prstGeom>
          <a:noFill/>
        </p:spPr>
        <p:txBody>
          <a:bodyPr wrap="square" rtlCol="0">
            <a:sp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思考</a:t>
            </a:r>
          </a:p>
        </p:txBody>
      </p:sp>
      <p:sp>
        <p:nvSpPr>
          <p:cNvPr id="11" name="左右矢印 10">
            <a:extLst>
              <a:ext uri="{FF2B5EF4-FFF2-40B4-BE49-F238E27FC236}">
                <a16:creationId xmlns:a16="http://schemas.microsoft.com/office/drawing/2014/main" id="{22BDC12B-61EE-9F85-BF6A-225A5BD3082C}"/>
              </a:ext>
            </a:extLst>
          </p:cNvPr>
          <p:cNvSpPr/>
          <p:nvPr/>
        </p:nvSpPr>
        <p:spPr>
          <a:xfrm rot="-2220000">
            <a:off x="4547520" y="3238090"/>
            <a:ext cx="1309248" cy="187035"/>
          </a:xfrm>
          <a:prstGeom prst="lef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8" name="四方向矢印 7">
            <a:extLst>
              <a:ext uri="{FF2B5EF4-FFF2-40B4-BE49-F238E27FC236}">
                <a16:creationId xmlns:a16="http://schemas.microsoft.com/office/drawing/2014/main" id="{DDDA8B01-EA00-E997-4CAC-0423E0D6A577}"/>
              </a:ext>
            </a:extLst>
          </p:cNvPr>
          <p:cNvSpPr/>
          <p:nvPr/>
        </p:nvSpPr>
        <p:spPr>
          <a:xfrm>
            <a:off x="4858302" y="3081871"/>
            <a:ext cx="2493806" cy="1870355"/>
          </a:xfrm>
          <a:prstGeom prst="quadArrow">
            <a:avLst>
              <a:gd name="adj1" fmla="val 4718"/>
              <a:gd name="adj2" fmla="val 6623"/>
              <a:gd name="adj3" fmla="val 662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59">
              <a:latin typeface="メイリオ" panose="020B0604030504040204" pitchFamily="50" charset="-128"/>
              <a:ea typeface="メイリオ" panose="020B0604030504040204" pitchFamily="50" charset="-128"/>
            </a:endParaRPr>
          </a:p>
        </p:txBody>
      </p:sp>
      <p:sp>
        <p:nvSpPr>
          <p:cNvPr id="24" name="雲形吹き出し 23">
            <a:extLst>
              <a:ext uri="{FF2B5EF4-FFF2-40B4-BE49-F238E27FC236}">
                <a16:creationId xmlns:a16="http://schemas.microsoft.com/office/drawing/2014/main" id="{9D0B3CA8-BE42-F7BF-D866-579E5776D510}"/>
              </a:ext>
            </a:extLst>
          </p:cNvPr>
          <p:cNvSpPr/>
          <p:nvPr/>
        </p:nvSpPr>
        <p:spPr>
          <a:xfrm>
            <a:off x="843985" y="3140690"/>
            <a:ext cx="3023740" cy="1714492"/>
          </a:xfrm>
          <a:prstGeom prst="cloudCallout">
            <a:avLst>
              <a:gd name="adj1" fmla="val -21776"/>
              <a:gd name="adj2" fmla="val 9627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心拍が速くなる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もしくは不整になる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過換気になる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汗をかいて震える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楕円 24">
            <a:extLst>
              <a:ext uri="{FF2B5EF4-FFF2-40B4-BE49-F238E27FC236}">
                <a16:creationId xmlns:a16="http://schemas.microsoft.com/office/drawing/2014/main" id="{DB2C552D-E247-5838-80AD-E1B2F72C7E13}"/>
              </a:ext>
            </a:extLst>
          </p:cNvPr>
          <p:cNvSpPr/>
          <p:nvPr/>
        </p:nvSpPr>
        <p:spPr>
          <a:xfrm rot="1117397">
            <a:off x="1492486" y="4878462"/>
            <a:ext cx="595455" cy="119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91"/>
          </a:p>
        </p:txBody>
      </p:sp>
      <p:sp>
        <p:nvSpPr>
          <p:cNvPr id="26" name="雲形吹き出し 25">
            <a:extLst>
              <a:ext uri="{FF2B5EF4-FFF2-40B4-BE49-F238E27FC236}">
                <a16:creationId xmlns:a16="http://schemas.microsoft.com/office/drawing/2014/main" id="{09CC2F16-B6A1-F618-2F78-AD3CCC32813D}"/>
              </a:ext>
            </a:extLst>
          </p:cNvPr>
          <p:cNvSpPr/>
          <p:nvPr/>
        </p:nvSpPr>
        <p:spPr>
          <a:xfrm>
            <a:off x="4156134" y="5316371"/>
            <a:ext cx="3888000" cy="1512000"/>
          </a:xfrm>
          <a:prstGeom prst="cloudCallout">
            <a:avLst>
              <a:gd name="adj1" fmla="val -21776"/>
              <a:gd name="adj2" fmla="val 9627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じっとしている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家にこもる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559" b="1" dirty="0">
                <a:solidFill>
                  <a:schemeClr val="tx1">
                    <a:lumMod val="75000"/>
                    <a:lumOff val="25000"/>
                  </a:schemeClr>
                </a:solidFill>
                <a:latin typeface="メイリオ" panose="020B0604030504040204" pitchFamily="50" charset="-128"/>
                <a:ea typeface="メイリオ" panose="020B0604030504040204" pitchFamily="50" charset="-128"/>
              </a:rPr>
              <a:t>息切れのする活動を避ける</a:t>
            </a:r>
            <a:endParaRPr lang="en-US" altLang="ja-JP" sz="1559"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楕円 26">
            <a:extLst>
              <a:ext uri="{FF2B5EF4-FFF2-40B4-BE49-F238E27FC236}">
                <a16:creationId xmlns:a16="http://schemas.microsoft.com/office/drawing/2014/main" id="{239604E4-0097-03A2-8DE9-A8C50375184B}"/>
              </a:ext>
            </a:extLst>
          </p:cNvPr>
          <p:cNvSpPr/>
          <p:nvPr/>
        </p:nvSpPr>
        <p:spPr>
          <a:xfrm rot="1117397">
            <a:off x="5183338" y="6803452"/>
            <a:ext cx="595455" cy="119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78" tIns="39589" rIns="79178" bIns="39589" numCol="1" spcCol="0" rtlCol="0" fromWordArt="0" anchor="ctr" anchorCtr="0" forceAA="0" compatLnSpc="1">
            <a:prstTxWarp prst="textNoShape">
              <a:avLst/>
            </a:prstTxWarp>
            <a:noAutofit/>
          </a:bodyPr>
          <a:lstStyle/>
          <a:p>
            <a:pPr algn="ctr"/>
            <a:endParaRPr lang="ja-JP" altLang="en-US" sz="1591"/>
          </a:p>
        </p:txBody>
      </p:sp>
      <p:sp>
        <p:nvSpPr>
          <p:cNvPr id="29" name="タイトル 1">
            <a:extLst>
              <a:ext uri="{FF2B5EF4-FFF2-40B4-BE49-F238E27FC236}">
                <a16:creationId xmlns:a16="http://schemas.microsoft.com/office/drawing/2014/main" id="{63554A4D-D636-38B1-AC06-3D649421F531}"/>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認知モデル 負の連鎖</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BA5BD70B-0596-AB0B-38B7-B00A6EB6CD9A}"/>
              </a:ext>
            </a:extLst>
          </p:cNvPr>
          <p:cNvSpPr txBox="1"/>
          <p:nvPr/>
        </p:nvSpPr>
        <p:spPr>
          <a:xfrm>
            <a:off x="7891343" y="6339655"/>
            <a:ext cx="3960000" cy="369332"/>
          </a:xfrm>
          <a:prstGeom prst="rect">
            <a:avLst/>
          </a:prstGeom>
          <a:noFill/>
        </p:spPr>
        <p:txBody>
          <a:bodyPr wrap="square" rtlCol="0">
            <a:spAutoFit/>
          </a:bodyPr>
          <a:lstStyle/>
          <a:p>
            <a:pPr algn="r"/>
            <a:r>
              <a:rPr lang="nl-NL" altLang="ja-JP" b="1" dirty="0">
                <a:solidFill>
                  <a:schemeClr val="tx1">
                    <a:lumMod val="75000"/>
                    <a:lumOff val="25000"/>
                  </a:schemeClr>
                </a:solidFill>
                <a:latin typeface="メイリオ" panose="020B0604030504040204" pitchFamily="50" charset="-128"/>
                <a:ea typeface="メイリオ" panose="020B0604030504040204" pitchFamily="50" charset="-128"/>
              </a:rPr>
              <a:t>Bove DG, et al. BMJ Open 2015</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842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85683"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胸水貯留</a:t>
            </a:r>
          </a:p>
        </p:txBody>
      </p:sp>
      <p:pic>
        <p:nvPicPr>
          <p:cNvPr id="6" name="Picture 2" descr="胸腔ドレーン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73" y="1701144"/>
            <a:ext cx="1401420" cy="1347115"/>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p:cNvSpPr/>
          <p:nvPr/>
        </p:nvSpPr>
        <p:spPr>
          <a:xfrm>
            <a:off x="85683" y="389805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肺腫瘍</a:t>
            </a:r>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9" name="Picture 4" descr="煙草で黒くなった肺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52" y="4032359"/>
            <a:ext cx="1396862" cy="1372417"/>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p:cNvSpPr/>
          <p:nvPr/>
        </p:nvSpPr>
        <p:spPr>
          <a:xfrm>
            <a:off x="2563414"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気道閉塞</a:t>
            </a:r>
          </a:p>
        </p:txBody>
      </p:sp>
      <p:pic>
        <p:nvPicPr>
          <p:cNvPr id="11" name="Picture 6" descr="がん細胞のキャラクター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683" y="4663985"/>
            <a:ext cx="314069" cy="3140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肺のイラスト（人体） | かわいいフリー素材集 いらすとや"/>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3777" y="1946677"/>
            <a:ext cx="1208009" cy="11330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がん細胞のキャラクター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379" y="2397799"/>
            <a:ext cx="314069" cy="314069"/>
          </a:xfrm>
          <a:prstGeom prst="rect">
            <a:avLst/>
          </a:prstGeom>
          <a:noFill/>
          <a:extLst>
            <a:ext uri="{909E8E84-426E-40DD-AFC4-6F175D3DCCD1}">
              <a14:hiddenFill xmlns:a14="http://schemas.microsoft.com/office/drawing/2010/main">
                <a:solidFill>
                  <a:srgbClr val="FFFFFF"/>
                </a:solidFill>
              </a14:hiddenFill>
            </a:ext>
          </a:extLst>
        </p:spPr>
      </p:pic>
      <p:sp>
        <p:nvSpPr>
          <p:cNvPr id="14" name="楕円 13"/>
          <p:cNvSpPr/>
          <p:nvPr/>
        </p:nvSpPr>
        <p:spPr>
          <a:xfrm>
            <a:off x="2563414" y="389805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上大静脈症候群</a:t>
            </a:r>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Picture 10" descr="太った女の子のイラスト（肥満） | かわいいフリー素材集 いらすとや"/>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609" y="4186269"/>
            <a:ext cx="1689609" cy="887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がん細胞のキャラクター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0571" y="5018214"/>
            <a:ext cx="314069" cy="314069"/>
          </a:xfrm>
          <a:prstGeom prst="rect">
            <a:avLst/>
          </a:prstGeom>
          <a:noFill/>
          <a:extLst>
            <a:ext uri="{909E8E84-426E-40DD-AFC4-6F175D3DCCD1}">
              <a14:hiddenFill xmlns:a14="http://schemas.microsoft.com/office/drawing/2010/main">
                <a:solidFill>
                  <a:srgbClr val="FFFFFF"/>
                </a:solidFill>
              </a14:hiddenFill>
            </a:ext>
          </a:extLst>
        </p:spPr>
      </p:pic>
      <p:sp>
        <p:nvSpPr>
          <p:cNvPr id="17" name="楕円 16"/>
          <p:cNvSpPr/>
          <p:nvPr/>
        </p:nvSpPr>
        <p:spPr>
          <a:xfrm>
            <a:off x="7550370"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細菌性</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肺炎</a:t>
            </a:r>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pic>
        <p:nvPicPr>
          <p:cNvPr id="18" name="Picture 12" descr="新型コロナウイルスと口腔ケアの関連性 | 彦根市で審美歯科・矯正・インプラントの歯医者をお探しなら、南彦根駅すぐのイシカワ歯科"/>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7352" y="1679737"/>
            <a:ext cx="1012422" cy="1216122"/>
          </a:xfrm>
          <a:prstGeom prst="rect">
            <a:avLst/>
          </a:prstGeom>
          <a:noFill/>
          <a:extLst>
            <a:ext uri="{909E8E84-426E-40DD-AFC4-6F175D3DCCD1}">
              <a14:hiddenFill xmlns:a14="http://schemas.microsoft.com/office/drawing/2010/main">
                <a:solidFill>
                  <a:srgbClr val="FFFFFF"/>
                </a:solidFill>
              </a14:hiddenFill>
            </a:ext>
          </a:extLst>
        </p:spPr>
      </p:pic>
      <p:sp>
        <p:nvSpPr>
          <p:cNvPr id="21" name="楕円 20"/>
          <p:cNvSpPr/>
          <p:nvPr/>
        </p:nvSpPr>
        <p:spPr>
          <a:xfrm>
            <a:off x="5011080"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縦隔腫瘤</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2" name="楕円 21"/>
          <p:cNvSpPr/>
          <p:nvPr/>
        </p:nvSpPr>
        <p:spPr>
          <a:xfrm>
            <a:off x="5011080" y="389805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心嚢液</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貯留</a:t>
            </a:r>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1" name="Picture 8" descr="肺のイラスト（人体） | かわいいフリー素材集 いらすとや"/>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9317" y="1984777"/>
            <a:ext cx="1208009" cy="113308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がん細胞のキャラクター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639" y="2184439"/>
            <a:ext cx="314069" cy="3140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不健康な心臓のキャラクター | かわいいフリー素材集 いらすとや"/>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9930" y="4248150"/>
            <a:ext cx="1006783" cy="1056028"/>
          </a:xfrm>
          <a:prstGeom prst="rect">
            <a:avLst/>
          </a:prstGeom>
          <a:noFill/>
          <a:extLst>
            <a:ext uri="{909E8E84-426E-40DD-AFC4-6F175D3DCCD1}">
              <a14:hiddenFill xmlns:a14="http://schemas.microsoft.com/office/drawing/2010/main">
                <a:solidFill>
                  <a:srgbClr val="FFFFFF"/>
                </a:solidFill>
              </a14:hiddenFill>
            </a:ext>
          </a:extLst>
        </p:spPr>
      </p:pic>
      <p:sp>
        <p:nvSpPr>
          <p:cNvPr id="33" name="楕円 32"/>
          <p:cNvSpPr/>
          <p:nvPr/>
        </p:nvSpPr>
        <p:spPr>
          <a:xfrm>
            <a:off x="9880260"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薬剤性</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肺炎</a:t>
            </a:r>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34" name="楕円 33"/>
          <p:cNvSpPr/>
          <p:nvPr/>
        </p:nvSpPr>
        <p:spPr>
          <a:xfrm>
            <a:off x="9880260" y="389805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放射線性肺炎</a:t>
            </a:r>
            <a:endPar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5" name="Picture 2" descr="不健康な肺のキャラクター | かわいいフリー素材集 いらすとや"/>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61130" y="1866400"/>
            <a:ext cx="1198260" cy="11202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点滴スタンドのイラスト | かわいいフリー素材集 いらすとや"/>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60369" y="2221417"/>
            <a:ext cx="1018543" cy="5346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不健康な肺のキャラクター | かわいいフリー素材集 いらすとや"/>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94074" y="4285811"/>
            <a:ext cx="970756" cy="9075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放射線治療・X線治療のイラスト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26209" y="4380797"/>
            <a:ext cx="867865" cy="812539"/>
          </a:xfrm>
          <a:prstGeom prst="rect">
            <a:avLst/>
          </a:prstGeom>
          <a:noFill/>
          <a:extLst>
            <a:ext uri="{909E8E84-426E-40DD-AFC4-6F175D3DCCD1}">
              <a14:hiddenFill xmlns:a14="http://schemas.microsoft.com/office/drawing/2010/main">
                <a:solidFill>
                  <a:srgbClr val="FFFFFF"/>
                </a:solidFill>
              </a14:hiddenFill>
            </a:ext>
          </a:extLst>
        </p:spPr>
      </p:pic>
      <p:sp>
        <p:nvSpPr>
          <p:cNvPr id="39" name="楕円 38"/>
          <p:cNvSpPr/>
          <p:nvPr/>
        </p:nvSpPr>
        <p:spPr>
          <a:xfrm>
            <a:off x="7550370" y="389805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がん性リンパ管症</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1" name="Picture 2" descr="不健康な肺のキャラクター | かわいいフリー素材集 いらすとや"/>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9453" y="4186269"/>
            <a:ext cx="1198260" cy="1120212"/>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0531421D-9B37-2576-F868-13EFB9FDFF51}"/>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呼吸困難の直接原因</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正方形/長方形 18">
            <a:extLst>
              <a:ext uri="{FF2B5EF4-FFF2-40B4-BE49-F238E27FC236}">
                <a16:creationId xmlns:a16="http://schemas.microsoft.com/office/drawing/2014/main" id="{F59404C3-D19C-6C5E-23DA-8737141A438A}"/>
              </a:ext>
            </a:extLst>
          </p:cNvPr>
          <p:cNvSpPr>
            <a:spLocks noChangeArrowheads="1"/>
          </p:cNvSpPr>
          <p:nvPr/>
        </p:nvSpPr>
        <p:spPr bwMode="auto">
          <a:xfrm>
            <a:off x="3746090" y="6308725"/>
            <a:ext cx="8112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Matsuda Y,  et al.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Jpn</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J Clin Oncol 2022</a:t>
            </a:r>
            <a:endParaRPr lang="ja-JP"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4814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2863385"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b="1" dirty="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endParaRPr kumimoji="1" lang="en-US" altLang="ja-JP" sz="3200" b="1" dirty="0">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貧血</a:t>
            </a:r>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楕円 6"/>
          <p:cNvSpPr/>
          <p:nvPr/>
        </p:nvSpPr>
        <p:spPr>
          <a:xfrm>
            <a:off x="2863385" y="3888529"/>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呼吸筋減少</a:t>
            </a: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悪液質</a:t>
            </a: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楕円 9"/>
          <p:cNvSpPr/>
          <p:nvPr/>
        </p:nvSpPr>
        <p:spPr>
          <a:xfrm>
            <a:off x="7187167" y="1560174"/>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latin typeface="メイリオ" panose="020B0604030504040204" pitchFamily="50" charset="-128"/>
              <a:ea typeface="メイリオ" panose="020B0604030504040204" pitchFamily="50" charset="-128"/>
            </a:endParaRPr>
          </a:p>
          <a:p>
            <a:pPr algn="ctr"/>
            <a:endParaRPr lang="en-US" altLang="ja-JP" sz="2000" b="1" dirty="0">
              <a:latin typeface="メイリオ" panose="020B0604030504040204" pitchFamily="50" charset="-128"/>
              <a:ea typeface="メイリオ" panose="020B0604030504040204" pitchFamily="50" charset="-128"/>
            </a:endParaRPr>
          </a:p>
          <a:p>
            <a:pPr algn="ctr"/>
            <a:endParaRPr kumimoji="1" lang="en-US" altLang="ja-JP" sz="2000" b="1" dirty="0">
              <a:latin typeface="メイリオ" panose="020B0604030504040204" pitchFamily="50" charset="-128"/>
              <a:ea typeface="メイリオ" panose="020B0604030504040204" pitchFamily="50" charset="-128"/>
            </a:endParaRPr>
          </a:p>
          <a:p>
            <a:pPr algn="ct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rPr>
              <a:t>横隔膜挙上腹水</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14" name="楕円 13"/>
          <p:cNvSpPr/>
          <p:nvPr/>
        </p:nvSpPr>
        <p:spPr>
          <a:xfrm>
            <a:off x="7187167" y="3888529"/>
            <a:ext cx="2160000" cy="216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横隔膜挙上肝腫大</a:t>
            </a:r>
          </a:p>
        </p:txBody>
      </p:sp>
      <p:pic>
        <p:nvPicPr>
          <p:cNvPr id="2050" name="Picture 2" descr="痩せた人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381" y="3976815"/>
            <a:ext cx="1104008" cy="1287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2.bp.blogspot.com/-tJqWDOVP0lY/VbnRgE9M-OI/AAAAAAAAwMQ/OZL-1QZgzXg/s800/hinket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3024" y="1743036"/>
            <a:ext cx="1540722" cy="1434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関東の食い倒れ、上方の着倒れ | 青森市・五所川原市で弁当の仕出し・宅配なら木戸食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7514" y="1560174"/>
            <a:ext cx="1299327" cy="15086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脂肪肝のイラスト | かわいいフリー素材集 いらすとや"/>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7432" y="4057506"/>
            <a:ext cx="1622653" cy="1383312"/>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DE061646-5E20-2E57-09E5-E3A7CEF7F139}"/>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呼吸困難の間接原因</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18">
            <a:extLst>
              <a:ext uri="{FF2B5EF4-FFF2-40B4-BE49-F238E27FC236}">
                <a16:creationId xmlns:a16="http://schemas.microsoft.com/office/drawing/2014/main" id="{BF441998-FDA6-3C58-AC29-9728112A21D8}"/>
              </a:ext>
            </a:extLst>
          </p:cNvPr>
          <p:cNvSpPr>
            <a:spLocks noChangeArrowheads="1"/>
          </p:cNvSpPr>
          <p:nvPr/>
        </p:nvSpPr>
        <p:spPr bwMode="auto">
          <a:xfrm>
            <a:off x="3746090" y="6308725"/>
            <a:ext cx="8112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Matsuda Y,  et al.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Jpn</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J Clin Oncol 2022</a:t>
            </a:r>
            <a:endParaRPr lang="ja-JP"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4133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61357" y="2007964"/>
            <a:ext cx="10115550" cy="1569660"/>
          </a:xfrm>
          <a:prstGeom prst="rect">
            <a:avLst/>
          </a:prstGeom>
          <a:noFill/>
        </p:spPr>
        <p:txBody>
          <a:bodyPr wrap="square" rtlCol="0">
            <a:spAutoFit/>
          </a:bodyPr>
          <a:lstStyle/>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呼吸困難の量的評価に用いられる主観的評価尺度</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呼吸困難について、</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0</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（息苦しくない）から</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（これ以上の息苦しさは考えられない）の</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段階で患者が評価する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348831"/>
              </p:ext>
            </p:extLst>
          </p:nvPr>
        </p:nvGraphicFramePr>
        <p:xfrm>
          <a:off x="1760921" y="4097773"/>
          <a:ext cx="8681541" cy="844550"/>
        </p:xfrm>
        <a:graphic>
          <a:graphicData uri="http://schemas.openxmlformats.org/drawingml/2006/table">
            <a:tbl>
              <a:tblPr firstRow="1" firstCol="1" bandRow="1">
                <a:tableStyleId>{5C22544A-7EE6-4342-B048-85BDC9FD1C3A}</a:tableStyleId>
              </a:tblPr>
              <a:tblGrid>
                <a:gridCol w="789231">
                  <a:extLst>
                    <a:ext uri="{9D8B030D-6E8A-4147-A177-3AD203B41FA5}">
                      <a16:colId xmlns:a16="http://schemas.microsoft.com/office/drawing/2014/main" val="2314517019"/>
                    </a:ext>
                  </a:extLst>
                </a:gridCol>
                <a:gridCol w="789231">
                  <a:extLst>
                    <a:ext uri="{9D8B030D-6E8A-4147-A177-3AD203B41FA5}">
                      <a16:colId xmlns:a16="http://schemas.microsoft.com/office/drawing/2014/main" val="2657697594"/>
                    </a:ext>
                  </a:extLst>
                </a:gridCol>
                <a:gridCol w="789231">
                  <a:extLst>
                    <a:ext uri="{9D8B030D-6E8A-4147-A177-3AD203B41FA5}">
                      <a16:colId xmlns:a16="http://schemas.microsoft.com/office/drawing/2014/main" val="95463758"/>
                    </a:ext>
                  </a:extLst>
                </a:gridCol>
                <a:gridCol w="789231">
                  <a:extLst>
                    <a:ext uri="{9D8B030D-6E8A-4147-A177-3AD203B41FA5}">
                      <a16:colId xmlns:a16="http://schemas.microsoft.com/office/drawing/2014/main" val="3621622910"/>
                    </a:ext>
                  </a:extLst>
                </a:gridCol>
                <a:gridCol w="789231">
                  <a:extLst>
                    <a:ext uri="{9D8B030D-6E8A-4147-A177-3AD203B41FA5}">
                      <a16:colId xmlns:a16="http://schemas.microsoft.com/office/drawing/2014/main" val="1871388736"/>
                    </a:ext>
                  </a:extLst>
                </a:gridCol>
                <a:gridCol w="789231">
                  <a:extLst>
                    <a:ext uri="{9D8B030D-6E8A-4147-A177-3AD203B41FA5}">
                      <a16:colId xmlns:a16="http://schemas.microsoft.com/office/drawing/2014/main" val="3687291761"/>
                    </a:ext>
                  </a:extLst>
                </a:gridCol>
                <a:gridCol w="789231">
                  <a:extLst>
                    <a:ext uri="{9D8B030D-6E8A-4147-A177-3AD203B41FA5}">
                      <a16:colId xmlns:a16="http://schemas.microsoft.com/office/drawing/2014/main" val="2302787402"/>
                    </a:ext>
                  </a:extLst>
                </a:gridCol>
                <a:gridCol w="789231">
                  <a:extLst>
                    <a:ext uri="{9D8B030D-6E8A-4147-A177-3AD203B41FA5}">
                      <a16:colId xmlns:a16="http://schemas.microsoft.com/office/drawing/2014/main" val="836521511"/>
                    </a:ext>
                  </a:extLst>
                </a:gridCol>
                <a:gridCol w="789231">
                  <a:extLst>
                    <a:ext uri="{9D8B030D-6E8A-4147-A177-3AD203B41FA5}">
                      <a16:colId xmlns:a16="http://schemas.microsoft.com/office/drawing/2014/main" val="1291583348"/>
                    </a:ext>
                  </a:extLst>
                </a:gridCol>
                <a:gridCol w="789231">
                  <a:extLst>
                    <a:ext uri="{9D8B030D-6E8A-4147-A177-3AD203B41FA5}">
                      <a16:colId xmlns:a16="http://schemas.microsoft.com/office/drawing/2014/main" val="2896820855"/>
                    </a:ext>
                  </a:extLst>
                </a:gridCol>
                <a:gridCol w="789231">
                  <a:extLst>
                    <a:ext uri="{9D8B030D-6E8A-4147-A177-3AD203B41FA5}">
                      <a16:colId xmlns:a16="http://schemas.microsoft.com/office/drawing/2014/main" val="3675712679"/>
                    </a:ext>
                  </a:extLst>
                </a:gridCol>
              </a:tblGrid>
              <a:tr h="422275">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0</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1</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2</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3</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4</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5</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6</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7</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8</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a:solidFill>
                            <a:schemeClr val="tx1">
                              <a:lumMod val="75000"/>
                              <a:lumOff val="25000"/>
                            </a:schemeClr>
                          </a:solidFill>
                          <a:effectLst/>
                          <a:latin typeface="メイリオ" panose="020B0604030504040204" pitchFamily="50" charset="-128"/>
                          <a:ea typeface="メイリオ" panose="020B0604030504040204" pitchFamily="50" charset="-128"/>
                        </a:rPr>
                        <a:t>9</a:t>
                      </a:r>
                      <a:endParaRPr lang="ja-JP" sz="20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2000" b="1" kern="100">
                          <a:solidFill>
                            <a:schemeClr val="tx1">
                              <a:lumMod val="75000"/>
                              <a:lumOff val="25000"/>
                            </a:schemeClr>
                          </a:solidFill>
                          <a:effectLst/>
                          <a:latin typeface="メイリオ" panose="020B0604030504040204" pitchFamily="50" charset="-128"/>
                          <a:ea typeface="メイリオ" panose="020B0604030504040204" pitchFamily="50" charset="-128"/>
                        </a:rPr>
                        <a:t>10</a:t>
                      </a:r>
                      <a:endParaRPr lang="ja-JP" sz="20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91852"/>
                  </a:ext>
                </a:extLst>
              </a:tr>
              <a:tr h="422275">
                <a:tc gridSpan="2">
                  <a:txBody>
                    <a:bodyPr/>
                    <a:lstStyle/>
                    <a:p>
                      <a:pPr algn="l">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なし）</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ts val="1200"/>
                        </a:lnSpc>
                        <a:spcAft>
                          <a:spcPts val="0"/>
                        </a:spcAft>
                      </a:pP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2000" b="1" kern="10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sz="2000" b="1" kern="10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sz="2000" b="1" kern="10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 </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r">
                        <a:lnSpc>
                          <a:spcPts val="1200"/>
                        </a:lnSpc>
                        <a:spcAft>
                          <a:spcPts val="0"/>
                        </a:spcAft>
                      </a:pPr>
                      <a:r>
                        <a:rPr 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rPr>
                        <a:t>最もひどい）</a:t>
                      </a:r>
                      <a:endPar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ts val="1200"/>
                        </a:lnSpc>
                        <a:spcAft>
                          <a:spcPts val="0"/>
                        </a:spcAft>
                      </a:pP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1200"/>
                        </a:lnSpc>
                        <a:spcAft>
                          <a:spcPts val="0"/>
                        </a:spcAft>
                      </a:pP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086599"/>
                  </a:ext>
                </a:extLst>
              </a:tr>
            </a:tbl>
          </a:graphicData>
        </a:graphic>
      </p:graphicFrame>
      <p:sp>
        <p:nvSpPr>
          <p:cNvPr id="3" name="タイトル 1">
            <a:extLst>
              <a:ext uri="{FF2B5EF4-FFF2-40B4-BE49-F238E27FC236}">
                <a16:creationId xmlns:a16="http://schemas.microsoft.com/office/drawing/2014/main" id="{72AB17CA-15ED-8A28-E135-86D78F751071}"/>
              </a:ext>
            </a:extLst>
          </p:cNvPr>
          <p:cNvSpPr txBox="1">
            <a:spLocks/>
          </p:cNvSpPr>
          <p:nvPr/>
        </p:nvSpPr>
        <p:spPr>
          <a:xfrm>
            <a:off x="838200" y="147415"/>
            <a:ext cx="10515600" cy="97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rPr>
              <a:t>Numerical Rating Scale (NRS)</a:t>
            </a:r>
          </a:p>
        </p:txBody>
      </p:sp>
      <p:sp>
        <p:nvSpPr>
          <p:cNvPr id="6" name="正方形/長方形 18">
            <a:extLst>
              <a:ext uri="{FF2B5EF4-FFF2-40B4-BE49-F238E27FC236}">
                <a16:creationId xmlns:a16="http://schemas.microsoft.com/office/drawing/2014/main" id="{879AD8C9-F19D-79C5-1250-DD39195D887D}"/>
              </a:ext>
            </a:extLst>
          </p:cNvPr>
          <p:cNvSpPr>
            <a:spLocks noChangeArrowheads="1"/>
          </p:cNvSpPr>
          <p:nvPr/>
        </p:nvSpPr>
        <p:spPr bwMode="auto">
          <a:xfrm>
            <a:off x="3746090" y="6308725"/>
            <a:ext cx="8112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Matsuda Y,  et al.  </a:t>
            </a:r>
            <a:r>
              <a:rPr lang="en-US" altLang="ja-JP" sz="18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Jpn</a:t>
            </a:r>
            <a:r>
              <a:rPr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J Clin Oncol 2022</a:t>
            </a:r>
            <a:endParaRPr lang="ja-JP" altLang="ja-JP"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805538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975</Words>
  <PresentationFormat>ワイド画面</PresentationFormat>
  <Paragraphs>223</Paragraphs>
  <Slides>28</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HGP創英角ｺﾞｼｯｸUB</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注意固着に気づいていないとき</vt:lpstr>
      <vt:lpstr>PowerPoint プレゼンテーション</vt:lpstr>
      <vt:lpstr>気にしないようにする＝気になる</vt:lpstr>
      <vt:lpstr>気にしないようにする＝気になる</vt:lpstr>
      <vt:lpstr>呼吸困難+α</vt:lpstr>
      <vt:lpstr>呼吸困難+α</vt:lpstr>
      <vt:lpstr>呼吸瞑想の練習</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