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81" r:id="rId3"/>
    <p:sldId id="278" r:id="rId4"/>
    <p:sldId id="257" r:id="rId5"/>
    <p:sldId id="276" r:id="rId6"/>
    <p:sldId id="279" r:id="rId7"/>
    <p:sldId id="274" r:id="rId8"/>
    <p:sldId id="267" r:id="rId9"/>
    <p:sldId id="258" r:id="rId10"/>
    <p:sldId id="275" r:id="rId11"/>
    <p:sldId id="261" r:id="rId12"/>
    <p:sldId id="262" r:id="rId13"/>
    <p:sldId id="264" r:id="rId14"/>
    <p:sldId id="280" r:id="rId15"/>
    <p:sldId id="263" r:id="rId16"/>
    <p:sldId id="268" r:id="rId17"/>
    <p:sldId id="269" r:id="rId18"/>
    <p:sldId id="271" r:id="rId19"/>
    <p:sldId id="272" r:id="rId20"/>
    <p:sldId id="259" r:id="rId21"/>
    <p:sldId id="266" r:id="rId22"/>
    <p:sldId id="265" r:id="rId23"/>
    <p:sldId id="260" r:id="rId24"/>
  </p:sldIdLst>
  <p:sldSz cx="12192000" cy="6858000"/>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33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848" autoAdjust="0"/>
  </p:normalViewPr>
  <p:slideViewPr>
    <p:cSldViewPr snapToGrid="0">
      <p:cViewPr varScale="1">
        <p:scale>
          <a:sx n="56" d="100"/>
          <a:sy n="56" d="100"/>
        </p:scale>
        <p:origin x="1685" y="58"/>
      </p:cViewPr>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slides/slide14.xml" Type="http://schemas.openxmlformats.org/officeDocument/2006/relationships/slide"/><Relationship Id="rId16" Target="slides/slide15.xml" Type="http://schemas.openxmlformats.org/officeDocument/2006/relationships/slide"/><Relationship Id="rId17" Target="slides/slide16.xml" Type="http://schemas.openxmlformats.org/officeDocument/2006/relationships/slide"/><Relationship Id="rId18" Target="slides/slide17.xml" Type="http://schemas.openxmlformats.org/officeDocument/2006/relationships/slide"/><Relationship Id="rId19" Target="slides/slide18.xml" Type="http://schemas.openxmlformats.org/officeDocument/2006/relationships/slide"/><Relationship Id="rId2" Target="slides/slide1.xml" Type="http://schemas.openxmlformats.org/officeDocument/2006/relationships/slide"/><Relationship Id="rId20" Target="slides/slide19.xml" Type="http://schemas.openxmlformats.org/officeDocument/2006/relationships/slide"/><Relationship Id="rId21" Target="slides/slide20.xml" Type="http://schemas.openxmlformats.org/officeDocument/2006/relationships/slide"/><Relationship Id="rId22" Target="slides/slide21.xml" Type="http://schemas.openxmlformats.org/officeDocument/2006/relationships/slide"/><Relationship Id="rId23" Target="slides/slide22.xml" Type="http://schemas.openxmlformats.org/officeDocument/2006/relationships/slide"/><Relationship Id="rId24" Target="slides/slide23.xml" Type="http://schemas.openxmlformats.org/officeDocument/2006/relationships/slide"/><Relationship Id="rId25" Target="notesMasters/notesMaster1.xml" Type="http://schemas.openxmlformats.org/officeDocument/2006/relationships/notesMaster"/><Relationship Id="rId26" Target="presProps.xml" Type="http://schemas.openxmlformats.org/officeDocument/2006/relationships/presProps"/><Relationship Id="rId27" Target="viewProps.xml" Type="http://schemas.openxmlformats.org/officeDocument/2006/relationships/viewProps"/><Relationship Id="rId28" Target="theme/theme1.xml" Type="http://schemas.openxmlformats.org/officeDocument/2006/relationships/theme"/><Relationship Id="rId29" Target="tableStyles.xml" Type="http://schemas.openxmlformats.org/officeDocument/2006/relationships/tableStyles"/><Relationship Id="rId3" Target="slides/slide2.xml" Type="http://schemas.openxmlformats.org/officeDocument/2006/relationships/slide"/><Relationship Id="rId4" Target="slides/slide3.xml" Type="http://schemas.openxmlformats.org/officeDocument/2006/relationships/slide"/><Relationship Id="rId5" Target="slides/slide4.xml" Type="http://schemas.openxmlformats.org/officeDocument/2006/relationships/slide"/><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275403" cy="33795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627" y="0"/>
            <a:ext cx="4275403" cy="337958"/>
          </a:xfrm>
          <a:prstGeom prst="rect">
            <a:avLst/>
          </a:prstGeom>
        </p:spPr>
        <p:txBody>
          <a:bodyPr vert="horz" lIns="91440" tIns="45720" rIns="91440" bIns="45720" rtlCol="0"/>
          <a:lstStyle>
            <a:lvl1pPr algn="r">
              <a:defRPr sz="1200"/>
            </a:lvl1pPr>
          </a:lstStyle>
          <a:p>
            <a:fld id="{4164C73D-AB1D-48AA-9EAE-986CCE48B2CF}" type="datetimeFigureOut">
              <a:rPr kumimoji="1" lang="ja-JP" altLang="en-US" smtClean="0"/>
              <a:t>2026/5/12</a:t>
            </a:fld>
            <a:endParaRPr kumimoji="1" lang="ja-JP" altLang="en-US"/>
          </a:p>
        </p:txBody>
      </p:sp>
      <p:sp>
        <p:nvSpPr>
          <p:cNvPr id="4" name="スライド イメージ プレースホルダー 3"/>
          <p:cNvSpPr>
            <a:spLocks noGrp="1" noRot="1" noChangeAspect="1"/>
          </p:cNvSpPr>
          <p:nvPr>
            <p:ph type="sldImg" idx="2"/>
          </p:nvPr>
        </p:nvSpPr>
        <p:spPr>
          <a:xfrm>
            <a:off x="2913063" y="841375"/>
            <a:ext cx="4040187" cy="2273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6632" y="3241586"/>
            <a:ext cx="7893050" cy="265220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397807"/>
            <a:ext cx="4275403" cy="33795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627" y="6397807"/>
            <a:ext cx="4275403" cy="337957"/>
          </a:xfrm>
          <a:prstGeom prst="rect">
            <a:avLst/>
          </a:prstGeom>
        </p:spPr>
        <p:txBody>
          <a:bodyPr vert="horz" lIns="91440" tIns="45720" rIns="91440" bIns="45720" rtlCol="0" anchor="b"/>
          <a:lstStyle>
            <a:lvl1pPr algn="r">
              <a:defRPr sz="1200"/>
            </a:lvl1pPr>
          </a:lstStyle>
          <a:p>
            <a:fld id="{53F8E2EA-5151-40BD-A54C-9CD284A69A9D}" type="slidenum">
              <a:rPr kumimoji="1" lang="ja-JP" altLang="en-US" smtClean="0"/>
              <a:t>‹#›</a:t>
            </a:fld>
            <a:endParaRPr kumimoji="1" lang="ja-JP" altLang="en-US"/>
          </a:p>
        </p:txBody>
      </p:sp>
    </p:spTree>
    <p:extLst>
      <p:ext uri="{BB962C8B-B14F-4D97-AF65-F5344CB8AC3E}">
        <p14:creationId xmlns:p14="http://schemas.microsoft.com/office/powerpoint/2010/main" val="7121718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3F8E2EA-5151-40BD-A54C-9CD284A69A9D}" type="slidenum">
              <a:rPr kumimoji="1" lang="ja-JP" altLang="en-US" smtClean="0"/>
              <a:t>1</a:t>
            </a:fld>
            <a:endParaRPr kumimoji="1" lang="ja-JP" altLang="en-US"/>
          </a:p>
        </p:txBody>
      </p:sp>
    </p:spTree>
    <p:extLst>
      <p:ext uri="{BB962C8B-B14F-4D97-AF65-F5344CB8AC3E}">
        <p14:creationId xmlns:p14="http://schemas.microsoft.com/office/powerpoint/2010/main" val="2767110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15D2D-2A10-0651-CEFD-333E92BBCA9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2FC3253-92E3-C699-5C8F-3BCF8091C9E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C6F8551-D481-73BE-5AEA-EEDFA1D36E07}"/>
              </a:ext>
            </a:extLst>
          </p:cNvPr>
          <p:cNvSpPr>
            <a:spLocks noGrp="1"/>
          </p:cNvSpPr>
          <p:nvPr>
            <p:ph type="body" idx="1"/>
          </p:nvPr>
        </p:nvSpPr>
        <p:spPr/>
        <p:txBody>
          <a:bodyPr/>
          <a:lstStyle/>
          <a:p>
            <a:r>
              <a:rPr kumimoji="1" lang="ja-JP" altLang="en-US" dirty="0"/>
              <a:t>まず、検査のおおまかな流れを説明していきます。</a:t>
            </a: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FEC1EFCD-6A95-62E3-7C8C-3817C7199C96}"/>
              </a:ext>
            </a:extLst>
          </p:cNvPr>
          <p:cNvSpPr>
            <a:spLocks noGrp="1"/>
          </p:cNvSpPr>
          <p:nvPr>
            <p:ph type="sldNum" sz="quarter" idx="5"/>
          </p:nvPr>
        </p:nvSpPr>
        <p:spPr/>
        <p:txBody>
          <a:bodyPr/>
          <a:lstStyle/>
          <a:p>
            <a:fld id="{53F8E2EA-5151-40BD-A54C-9CD284A69A9D}" type="slidenum">
              <a:rPr kumimoji="1" lang="ja-JP" altLang="en-US" smtClean="0"/>
              <a:t>10</a:t>
            </a:fld>
            <a:endParaRPr kumimoji="1" lang="ja-JP" altLang="en-US"/>
          </a:p>
        </p:txBody>
      </p:sp>
    </p:spTree>
    <p:extLst>
      <p:ext uri="{BB962C8B-B14F-4D97-AF65-F5344CB8AC3E}">
        <p14:creationId xmlns:p14="http://schemas.microsoft.com/office/powerpoint/2010/main" val="1511054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次に内視鏡や手術をしてがんの組織を採取していきます。</a:t>
            </a:r>
            <a:endParaRPr kumimoji="1" lang="en-US" altLang="ja-JP" dirty="0"/>
          </a:p>
          <a:p>
            <a:r>
              <a:rPr kumimoji="1" lang="ja-JP" altLang="en-US" dirty="0"/>
              <a:t>ここで採取された検体を用いて、がんの確定診断や遺伝子検査を行います。</a:t>
            </a:r>
          </a:p>
        </p:txBody>
      </p:sp>
      <p:sp>
        <p:nvSpPr>
          <p:cNvPr id="4" name="スライド番号プレースホルダー 3"/>
          <p:cNvSpPr>
            <a:spLocks noGrp="1"/>
          </p:cNvSpPr>
          <p:nvPr>
            <p:ph type="sldNum" sz="quarter" idx="5"/>
          </p:nvPr>
        </p:nvSpPr>
        <p:spPr/>
        <p:txBody>
          <a:bodyPr/>
          <a:lstStyle/>
          <a:p>
            <a:fld id="{53F8E2EA-5151-40BD-A54C-9CD284A69A9D}" type="slidenum">
              <a:rPr kumimoji="1" lang="ja-JP" altLang="en-US" smtClean="0"/>
              <a:t>11</a:t>
            </a:fld>
            <a:endParaRPr kumimoji="1" lang="ja-JP" altLang="en-US"/>
          </a:p>
        </p:txBody>
      </p:sp>
    </p:spTree>
    <p:extLst>
      <p:ext uri="{BB962C8B-B14F-4D97-AF65-F5344CB8AC3E}">
        <p14:creationId xmlns:p14="http://schemas.microsoft.com/office/powerpoint/2010/main" val="3305958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では具体的にどうやって遺伝子検査をしているのか軽く説明していきます。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53F8E2EA-5151-40BD-A54C-9CD284A69A9D}" type="slidenum">
              <a:rPr kumimoji="1" lang="ja-JP" altLang="en-US" smtClean="0"/>
              <a:t>12</a:t>
            </a:fld>
            <a:endParaRPr kumimoji="1" lang="ja-JP" altLang="en-US"/>
          </a:p>
        </p:txBody>
      </p:sp>
    </p:spTree>
    <p:extLst>
      <p:ext uri="{BB962C8B-B14F-4D97-AF65-F5344CB8AC3E}">
        <p14:creationId xmlns:p14="http://schemas.microsoft.com/office/powerpoint/2010/main" val="3211344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3F8E2EA-5151-40BD-A54C-9CD284A69A9D}" type="slidenum">
              <a:rPr kumimoji="1" lang="ja-JP" altLang="en-US" smtClean="0"/>
              <a:t>13</a:t>
            </a:fld>
            <a:endParaRPr kumimoji="1" lang="ja-JP" altLang="en-US"/>
          </a:p>
        </p:txBody>
      </p:sp>
    </p:spTree>
    <p:extLst>
      <p:ext uri="{BB962C8B-B14F-4D97-AF65-F5344CB8AC3E}">
        <p14:creationId xmlns:p14="http://schemas.microsoft.com/office/powerpoint/2010/main" val="3351173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366B5-F8CE-3ADF-266F-8724F54380F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04640AE-7C02-A479-653F-296E39E8A21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D04AADD-C6D3-203E-DBCB-28A7ECDCEDC6}"/>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C950CE40-589F-C1FE-73D4-3D1366247AC8}"/>
              </a:ext>
            </a:extLst>
          </p:cNvPr>
          <p:cNvSpPr>
            <a:spLocks noGrp="1"/>
          </p:cNvSpPr>
          <p:nvPr>
            <p:ph type="sldNum" sz="quarter" idx="5"/>
          </p:nvPr>
        </p:nvSpPr>
        <p:spPr/>
        <p:txBody>
          <a:bodyPr/>
          <a:lstStyle/>
          <a:p>
            <a:fld id="{53F8E2EA-5151-40BD-A54C-9CD284A69A9D}" type="slidenum">
              <a:rPr kumimoji="1" lang="ja-JP" altLang="en-US" smtClean="0"/>
              <a:t>14</a:t>
            </a:fld>
            <a:endParaRPr kumimoji="1" lang="ja-JP" altLang="en-US"/>
          </a:p>
        </p:txBody>
      </p:sp>
    </p:spTree>
    <p:extLst>
      <p:ext uri="{BB962C8B-B14F-4D97-AF65-F5344CB8AC3E}">
        <p14:creationId xmlns:p14="http://schemas.microsoft.com/office/powerpoint/2010/main" val="2307236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3F8E2EA-5151-40BD-A54C-9CD284A69A9D}" type="slidenum">
              <a:rPr kumimoji="1" lang="ja-JP" altLang="en-US" smtClean="0"/>
              <a:t>15</a:t>
            </a:fld>
            <a:endParaRPr kumimoji="1" lang="ja-JP" altLang="en-US"/>
          </a:p>
        </p:txBody>
      </p:sp>
    </p:spTree>
    <p:extLst>
      <p:ext uri="{BB962C8B-B14F-4D97-AF65-F5344CB8AC3E}">
        <p14:creationId xmlns:p14="http://schemas.microsoft.com/office/powerpoint/2010/main" val="1533075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3F8E2EA-5151-40BD-A54C-9CD284A69A9D}" type="slidenum">
              <a:rPr kumimoji="1" lang="ja-JP" altLang="en-US" smtClean="0"/>
              <a:t>16</a:t>
            </a:fld>
            <a:endParaRPr kumimoji="1" lang="ja-JP" altLang="en-US"/>
          </a:p>
        </p:txBody>
      </p:sp>
    </p:spTree>
    <p:extLst>
      <p:ext uri="{BB962C8B-B14F-4D97-AF65-F5344CB8AC3E}">
        <p14:creationId xmlns:p14="http://schemas.microsoft.com/office/powerpoint/2010/main" val="1149894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3F8E2EA-5151-40BD-A54C-9CD284A69A9D}" type="slidenum">
              <a:rPr kumimoji="1" lang="ja-JP" altLang="en-US" smtClean="0"/>
              <a:t>17</a:t>
            </a:fld>
            <a:endParaRPr kumimoji="1" lang="ja-JP" altLang="en-US"/>
          </a:p>
        </p:txBody>
      </p:sp>
    </p:spTree>
    <p:extLst>
      <p:ext uri="{BB962C8B-B14F-4D97-AF65-F5344CB8AC3E}">
        <p14:creationId xmlns:p14="http://schemas.microsoft.com/office/powerpoint/2010/main" val="3958531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①がん細胞だけを狙う</a:t>
            </a:r>
          </a:p>
          <a:p>
            <a:r>
              <a:rPr kumimoji="1" lang="ja-JP" altLang="en-US" dirty="0"/>
              <a:t>分子標的薬はがん細胞の特定の異常を狙って攻撃するため、より効率的にがんを抑えることが可能。</a:t>
            </a:r>
          </a:p>
          <a:p>
            <a:r>
              <a:rPr kumimoji="1" lang="ja-JP" altLang="en-US" dirty="0"/>
              <a:t>②副作用が少ない</a:t>
            </a:r>
          </a:p>
          <a:p>
            <a:r>
              <a:rPr kumimoji="1" lang="ja-JP" altLang="en-US" dirty="0"/>
              <a:t>　従来の抗がん剤に比べて、正常な細胞へのダメージが少ないため、脱毛や吐き気などの副作用が比較的少ない。</a:t>
            </a:r>
          </a:p>
          <a:p>
            <a:r>
              <a:rPr kumimoji="1" lang="ja-JP" altLang="en-US" dirty="0"/>
              <a:t>③特定のがんに高い効果を発揮</a:t>
            </a:r>
          </a:p>
          <a:p>
            <a:r>
              <a:rPr kumimoji="1" lang="ja-JP" altLang="en-US" dirty="0"/>
              <a:t>    特定の遺伝子変異を持つがんに対して 高い治療効果が期待できるため個別の治療が可能。</a:t>
            </a:r>
          </a:p>
          <a:p>
            <a:r>
              <a:rPr kumimoji="1" lang="ja-JP" altLang="en-US" dirty="0"/>
              <a:t>④新しい治療の選択肢として期待される</a:t>
            </a:r>
          </a:p>
          <a:p>
            <a:r>
              <a:rPr kumimoji="1" lang="ja-JP" altLang="en-US" dirty="0"/>
              <a:t>    手術や放射線治療が難しい進行がんや転移がんに対しても有効な治療法の一つになる可能性。</a:t>
            </a:r>
          </a:p>
          <a:p>
            <a:endParaRPr kumimoji="1" lang="ja-JP" altLang="en-US" dirty="0"/>
          </a:p>
        </p:txBody>
      </p:sp>
      <p:sp>
        <p:nvSpPr>
          <p:cNvPr id="4" name="スライド番号プレースホルダー 3"/>
          <p:cNvSpPr>
            <a:spLocks noGrp="1"/>
          </p:cNvSpPr>
          <p:nvPr>
            <p:ph type="sldNum" sz="quarter" idx="5"/>
          </p:nvPr>
        </p:nvSpPr>
        <p:spPr/>
        <p:txBody>
          <a:bodyPr/>
          <a:lstStyle/>
          <a:p>
            <a:fld id="{53F8E2EA-5151-40BD-A54C-9CD284A69A9D}" type="slidenum">
              <a:rPr kumimoji="1" lang="ja-JP" altLang="en-US" smtClean="0"/>
              <a:t>18</a:t>
            </a:fld>
            <a:endParaRPr kumimoji="1" lang="ja-JP" altLang="en-US"/>
          </a:p>
        </p:txBody>
      </p:sp>
    </p:spTree>
    <p:extLst>
      <p:ext uri="{BB962C8B-B14F-4D97-AF65-F5344CB8AC3E}">
        <p14:creationId xmlns:p14="http://schemas.microsoft.com/office/powerpoint/2010/main" val="3139438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①すべてのがんに使えるわけではない</a:t>
            </a:r>
          </a:p>
          <a:p>
            <a:r>
              <a:rPr kumimoji="1" lang="ja-JP" altLang="en-US" dirty="0"/>
              <a:t>分子標的薬は、がんの種類や遺伝子変異に応じて効果が異なるため特定の遺伝子変異がない場合効果が期待できない。</a:t>
            </a:r>
          </a:p>
          <a:p>
            <a:r>
              <a:rPr kumimoji="1" lang="ja-JP" altLang="en-US" dirty="0"/>
              <a:t>②薬剤耐性が生じる可能性</a:t>
            </a:r>
          </a:p>
          <a:p>
            <a:r>
              <a:rPr kumimoji="1" lang="ja-JP" altLang="en-US" dirty="0"/>
              <a:t>治療を続けているうちに、がん細胞が薬に耐性を持ち効果が薄れる場合がある。</a:t>
            </a:r>
          </a:p>
          <a:p>
            <a:r>
              <a:rPr lang="ja-JP" altLang="en-US" sz="1200" dirty="0">
                <a:solidFill>
                  <a:srgbClr val="FF0000"/>
                </a:solidFill>
              </a:rPr>
              <a:t>③治療費が高額</a:t>
            </a:r>
          </a:p>
          <a:p>
            <a:r>
              <a:rPr lang="ja-JP" altLang="en-US" sz="1200" dirty="0"/>
              <a:t>分子標的薬は最新の治療薬のため一部の薬は高額になることがある。ただし、公的保険が適用される場合もあるので、医師や医療機関に相談することが重要。</a:t>
            </a:r>
          </a:p>
          <a:p>
            <a:r>
              <a:rPr lang="ja-JP" altLang="en-US" sz="1200" dirty="0">
                <a:solidFill>
                  <a:srgbClr val="FF0000"/>
                </a:solidFill>
              </a:rPr>
              <a:t>④特有の副作用がある</a:t>
            </a:r>
          </a:p>
          <a:p>
            <a:r>
              <a:rPr lang="ja-JP" altLang="en-US" sz="1200" dirty="0"/>
              <a:t>一般的な抗がん剤より副作用は少ないものの、皮膚症状（発疹・かゆみ）高血圧、肝機能障害などの副作用が現れることがある。</a:t>
            </a:r>
          </a:p>
          <a:p>
            <a:endParaRPr kumimoji="1" lang="ja-JP" altLang="en-US" dirty="0"/>
          </a:p>
        </p:txBody>
      </p:sp>
      <p:sp>
        <p:nvSpPr>
          <p:cNvPr id="4" name="スライド番号プレースホルダー 3"/>
          <p:cNvSpPr>
            <a:spLocks noGrp="1"/>
          </p:cNvSpPr>
          <p:nvPr>
            <p:ph type="sldNum" sz="quarter" idx="5"/>
          </p:nvPr>
        </p:nvSpPr>
        <p:spPr/>
        <p:txBody>
          <a:bodyPr/>
          <a:lstStyle/>
          <a:p>
            <a:fld id="{53F8E2EA-5151-40BD-A54C-9CD284A69A9D}" type="slidenum">
              <a:rPr kumimoji="1" lang="ja-JP" altLang="en-US" smtClean="0"/>
              <a:t>19</a:t>
            </a:fld>
            <a:endParaRPr kumimoji="1" lang="ja-JP" altLang="en-US"/>
          </a:p>
        </p:txBody>
      </p:sp>
    </p:spTree>
    <p:extLst>
      <p:ext uri="{BB962C8B-B14F-4D97-AF65-F5344CB8AC3E}">
        <p14:creationId xmlns:p14="http://schemas.microsoft.com/office/powerpoint/2010/main" val="3021927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BE3C9-57D6-C692-4B34-7B3BB9C157A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FA96E8F-BBEA-4590-8D54-E85C513822E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03BA221-80F9-966E-E24D-E1510FF76A91}"/>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69551BD9-5440-C587-D76B-00D24B8EEB5D}"/>
              </a:ext>
            </a:extLst>
          </p:cNvPr>
          <p:cNvSpPr>
            <a:spLocks noGrp="1"/>
          </p:cNvSpPr>
          <p:nvPr>
            <p:ph type="sldNum" sz="quarter" idx="5"/>
          </p:nvPr>
        </p:nvSpPr>
        <p:spPr/>
        <p:txBody>
          <a:bodyPr/>
          <a:lstStyle/>
          <a:p>
            <a:fld id="{53F8E2EA-5151-40BD-A54C-9CD284A69A9D}" type="slidenum">
              <a:rPr kumimoji="1" lang="ja-JP" altLang="en-US" smtClean="0"/>
              <a:t>2</a:t>
            </a:fld>
            <a:endParaRPr kumimoji="1" lang="ja-JP" altLang="en-US"/>
          </a:p>
        </p:txBody>
      </p:sp>
    </p:spTree>
    <p:extLst>
      <p:ext uri="{BB962C8B-B14F-4D97-AF65-F5344CB8AC3E}">
        <p14:creationId xmlns:p14="http://schemas.microsoft.com/office/powerpoint/2010/main" val="3248165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75B89-8D8F-DF02-3CB9-2DA2F390604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BA6013A-5370-2C60-287E-7E23E4EA9F9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167E62E-6F30-D4EE-545F-66D5FEC58980}"/>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801317F7-571E-6C1D-225A-F9425DB82BF1}"/>
              </a:ext>
            </a:extLst>
          </p:cNvPr>
          <p:cNvSpPr>
            <a:spLocks noGrp="1"/>
          </p:cNvSpPr>
          <p:nvPr>
            <p:ph type="sldNum" sz="quarter" idx="5"/>
          </p:nvPr>
        </p:nvSpPr>
        <p:spPr/>
        <p:txBody>
          <a:bodyPr/>
          <a:lstStyle/>
          <a:p>
            <a:fld id="{53F8E2EA-5151-40BD-A54C-9CD284A69A9D}" type="slidenum">
              <a:rPr kumimoji="1" lang="ja-JP" altLang="en-US" smtClean="0"/>
              <a:t>20</a:t>
            </a:fld>
            <a:endParaRPr kumimoji="1" lang="ja-JP" altLang="en-US"/>
          </a:p>
        </p:txBody>
      </p:sp>
    </p:spTree>
    <p:extLst>
      <p:ext uri="{BB962C8B-B14F-4D97-AF65-F5344CB8AC3E}">
        <p14:creationId xmlns:p14="http://schemas.microsoft.com/office/powerpoint/2010/main" val="1825950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3F8E2EA-5151-40BD-A54C-9CD284A69A9D}" type="slidenum">
              <a:rPr kumimoji="1" lang="ja-JP" altLang="en-US" smtClean="0"/>
              <a:t>21</a:t>
            </a:fld>
            <a:endParaRPr kumimoji="1" lang="ja-JP" altLang="en-US"/>
          </a:p>
        </p:txBody>
      </p:sp>
    </p:spTree>
    <p:extLst>
      <p:ext uri="{BB962C8B-B14F-4D97-AF65-F5344CB8AC3E}">
        <p14:creationId xmlns:p14="http://schemas.microsoft.com/office/powerpoint/2010/main" val="2295143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3F8E2EA-5151-40BD-A54C-9CD284A69A9D}" type="slidenum">
              <a:rPr kumimoji="1" lang="ja-JP" altLang="en-US" smtClean="0"/>
              <a:t>22</a:t>
            </a:fld>
            <a:endParaRPr kumimoji="1" lang="ja-JP" altLang="en-US"/>
          </a:p>
        </p:txBody>
      </p:sp>
    </p:spTree>
    <p:extLst>
      <p:ext uri="{BB962C8B-B14F-4D97-AF65-F5344CB8AC3E}">
        <p14:creationId xmlns:p14="http://schemas.microsoft.com/office/powerpoint/2010/main" val="3821566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3F8E2EA-5151-40BD-A54C-9CD284A69A9D}" type="slidenum">
              <a:rPr kumimoji="1" lang="ja-JP" altLang="en-US" smtClean="0"/>
              <a:t>23</a:t>
            </a:fld>
            <a:endParaRPr kumimoji="1" lang="ja-JP" altLang="en-US"/>
          </a:p>
        </p:txBody>
      </p:sp>
    </p:spTree>
    <p:extLst>
      <p:ext uri="{BB962C8B-B14F-4D97-AF65-F5344CB8AC3E}">
        <p14:creationId xmlns:p14="http://schemas.microsoft.com/office/powerpoint/2010/main" val="302676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433B3-7BED-2973-B0E9-77C743AD5AF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09E1443-6215-7C90-0916-8D72C750898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C979120-AD2C-EAA5-1E9F-39498F999162}"/>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630068EC-87D0-4588-32F5-55B74906BE31}"/>
              </a:ext>
            </a:extLst>
          </p:cNvPr>
          <p:cNvSpPr>
            <a:spLocks noGrp="1"/>
          </p:cNvSpPr>
          <p:nvPr>
            <p:ph type="sldNum" sz="quarter" idx="5"/>
          </p:nvPr>
        </p:nvSpPr>
        <p:spPr/>
        <p:txBody>
          <a:bodyPr/>
          <a:lstStyle/>
          <a:p>
            <a:fld id="{53F8E2EA-5151-40BD-A54C-9CD284A69A9D}" type="slidenum">
              <a:rPr kumimoji="1" lang="ja-JP" altLang="en-US" smtClean="0"/>
              <a:t>3</a:t>
            </a:fld>
            <a:endParaRPr kumimoji="1" lang="ja-JP" altLang="en-US"/>
          </a:p>
        </p:txBody>
      </p:sp>
    </p:spTree>
    <p:extLst>
      <p:ext uri="{BB962C8B-B14F-4D97-AF65-F5344CB8AC3E}">
        <p14:creationId xmlns:p14="http://schemas.microsoft.com/office/powerpoint/2010/main" val="920019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まず、遺伝子とがんにはどんな関係があるのか軽く説明していきます。</a:t>
            </a:r>
            <a:endParaRPr kumimoji="1" lang="en-US" altLang="ja-JP" dirty="0"/>
          </a:p>
          <a:p>
            <a:r>
              <a:rPr kumimoji="1" lang="ja-JP" altLang="en-US" dirty="0"/>
              <a:t>がんはいくつもの遺伝子異常が積み重なることで発症するといわれています。その遺伝子変異のことをドライバー遺伝子といいます。</a:t>
            </a:r>
            <a:endParaRPr kumimoji="1" lang="en-US" altLang="ja-JP" dirty="0"/>
          </a:p>
          <a:p>
            <a:r>
              <a:rPr kumimoji="1" lang="ja-JP" altLang="en-US" dirty="0"/>
              <a:t>実はがん細胞は日々体内で作られているのですが、アクセルの役割をはたすがん遺伝子とブレーキの役割を果たすがん抑制遺伝子によって調節され</a:t>
            </a:r>
            <a:endParaRPr kumimoji="1" lang="en-US" altLang="ja-JP" dirty="0"/>
          </a:p>
          <a:p>
            <a:r>
              <a:rPr kumimoji="1" lang="ja-JP" altLang="en-US" dirty="0"/>
              <a:t>がん細胞のアクセルが全開になりすぎたり、ブレーキが効かなかったり、ふたつのバランスが崩れることでがん化します。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53F8E2EA-5151-40BD-A54C-9CD284A69A9D}" type="slidenum">
              <a:rPr kumimoji="1" lang="ja-JP" altLang="en-US" smtClean="0"/>
              <a:t>4</a:t>
            </a:fld>
            <a:endParaRPr kumimoji="1" lang="ja-JP" altLang="en-US"/>
          </a:p>
        </p:txBody>
      </p:sp>
    </p:spTree>
    <p:extLst>
      <p:ext uri="{BB962C8B-B14F-4D97-AF65-F5344CB8AC3E}">
        <p14:creationId xmlns:p14="http://schemas.microsoft.com/office/powerpoint/2010/main" val="1773240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D946E-70EE-6FE0-5AC4-CCFB7BE478A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9F3272D-2D7B-876D-5C24-DF41D629AC5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4A50C98-830F-9EA0-DB53-95C5EA36DCA8}"/>
              </a:ext>
            </a:extLst>
          </p:cNvPr>
          <p:cNvSpPr>
            <a:spLocks noGrp="1"/>
          </p:cNvSpPr>
          <p:nvPr>
            <p:ph type="body" idx="1"/>
          </p:nvPr>
        </p:nvSpPr>
        <p:spPr/>
        <p:txBody>
          <a:bodyPr/>
          <a:lstStyle/>
          <a:p>
            <a:r>
              <a:rPr kumimoji="1" lang="ja-JP" altLang="en-US" dirty="0"/>
              <a:t>がんが発生する原因となる遺伝子変異には様々な種類があります。</a:t>
            </a:r>
            <a:endParaRPr kumimoji="1" lang="en-US" altLang="ja-JP" dirty="0"/>
          </a:p>
          <a:p>
            <a:r>
              <a:rPr kumimoji="1" lang="ja-JP" altLang="en-US" dirty="0"/>
              <a:t>具体的には、</a:t>
            </a:r>
            <a:r>
              <a:rPr kumimoji="1" lang="en-US" altLang="ja-JP" dirty="0"/>
              <a:t>EGFR</a:t>
            </a:r>
            <a:r>
              <a:rPr kumimoji="1" lang="ja-JP" altLang="en-US" dirty="0"/>
              <a:t>遺伝子、</a:t>
            </a:r>
            <a:r>
              <a:rPr kumimoji="1" lang="en-US" altLang="ja-JP" dirty="0"/>
              <a:t>KRAS</a:t>
            </a:r>
            <a:r>
              <a:rPr kumimoji="1" lang="ja-JP" altLang="en-US" dirty="0"/>
              <a:t>遺伝子などです。</a:t>
            </a:r>
            <a:endParaRPr kumimoji="1" lang="en-US" altLang="ja-JP" dirty="0"/>
          </a:p>
          <a:p>
            <a:r>
              <a:rPr kumimoji="1" lang="ja-JP" altLang="en-US" dirty="0"/>
              <a:t>どんな遺伝子変異が起きているのかを特定するのが私たちが行っている遺伝子検査です。</a:t>
            </a:r>
            <a:endParaRPr kumimoji="1" lang="en-US" altLang="ja-JP" dirty="0"/>
          </a:p>
          <a:p>
            <a:endParaRPr kumimoji="1" lang="en-US" altLang="ja-JP" dirty="0"/>
          </a:p>
        </p:txBody>
      </p:sp>
      <p:sp>
        <p:nvSpPr>
          <p:cNvPr id="4" name="スライド番号プレースホルダー 3">
            <a:extLst>
              <a:ext uri="{FF2B5EF4-FFF2-40B4-BE49-F238E27FC236}">
                <a16:creationId xmlns:a16="http://schemas.microsoft.com/office/drawing/2014/main" id="{89E1A26D-9737-1D9B-1F3A-380E8CDAE1D5}"/>
              </a:ext>
            </a:extLst>
          </p:cNvPr>
          <p:cNvSpPr>
            <a:spLocks noGrp="1"/>
          </p:cNvSpPr>
          <p:nvPr>
            <p:ph type="sldNum" sz="quarter" idx="5"/>
          </p:nvPr>
        </p:nvSpPr>
        <p:spPr/>
        <p:txBody>
          <a:bodyPr/>
          <a:lstStyle/>
          <a:p>
            <a:fld id="{53F8E2EA-5151-40BD-A54C-9CD284A69A9D}" type="slidenum">
              <a:rPr kumimoji="1" lang="ja-JP" altLang="en-US" smtClean="0"/>
              <a:t>5</a:t>
            </a:fld>
            <a:endParaRPr kumimoji="1" lang="ja-JP" altLang="en-US"/>
          </a:p>
        </p:txBody>
      </p:sp>
    </p:spTree>
    <p:extLst>
      <p:ext uri="{BB962C8B-B14F-4D97-AF65-F5344CB8AC3E}">
        <p14:creationId xmlns:p14="http://schemas.microsoft.com/office/powerpoint/2010/main" val="1651846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2A1FD-81D3-C0D7-AD47-E9E19BB90B3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055EB28-117F-0E18-985E-8E787F84569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2022676-0AD1-139D-C145-222883BF9FC4}"/>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750E2FC8-FEF0-FFB0-358F-42F77AC1AA01}"/>
              </a:ext>
            </a:extLst>
          </p:cNvPr>
          <p:cNvSpPr>
            <a:spLocks noGrp="1"/>
          </p:cNvSpPr>
          <p:nvPr>
            <p:ph type="sldNum" sz="quarter" idx="5"/>
          </p:nvPr>
        </p:nvSpPr>
        <p:spPr/>
        <p:txBody>
          <a:bodyPr/>
          <a:lstStyle/>
          <a:p>
            <a:fld id="{53F8E2EA-5151-40BD-A54C-9CD284A69A9D}" type="slidenum">
              <a:rPr kumimoji="1" lang="ja-JP" altLang="en-US" smtClean="0"/>
              <a:t>6</a:t>
            </a:fld>
            <a:endParaRPr kumimoji="1" lang="ja-JP" altLang="en-US"/>
          </a:p>
        </p:txBody>
      </p:sp>
    </p:spTree>
    <p:extLst>
      <p:ext uri="{BB962C8B-B14F-4D97-AF65-F5344CB8AC3E}">
        <p14:creationId xmlns:p14="http://schemas.microsoft.com/office/powerpoint/2010/main" val="577097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768E1-EE6C-930B-81B3-D9D2C9C0973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C928E6C-9FE4-E9E8-B45E-D1BA759CF8B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58EA0AB-23A2-87AA-EFD6-3CFCCB652682}"/>
              </a:ext>
            </a:extLst>
          </p:cNvPr>
          <p:cNvSpPr>
            <a:spLocks noGrp="1"/>
          </p:cNvSpPr>
          <p:nvPr>
            <p:ph type="body" idx="1"/>
          </p:nvPr>
        </p:nvSpPr>
        <p:spPr/>
        <p:txBody>
          <a:bodyPr/>
          <a:lstStyle/>
          <a:p>
            <a:r>
              <a:rPr kumimoji="1" lang="ja-JP" altLang="en-US" dirty="0"/>
              <a:t>まず、検査のおおまかな流れを説明していきます。</a:t>
            </a: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896FB3A4-CF5A-F02A-992C-3C2D56FADAA6}"/>
              </a:ext>
            </a:extLst>
          </p:cNvPr>
          <p:cNvSpPr>
            <a:spLocks noGrp="1"/>
          </p:cNvSpPr>
          <p:nvPr>
            <p:ph type="sldNum" sz="quarter" idx="5"/>
          </p:nvPr>
        </p:nvSpPr>
        <p:spPr/>
        <p:txBody>
          <a:bodyPr/>
          <a:lstStyle/>
          <a:p>
            <a:fld id="{53F8E2EA-5151-40BD-A54C-9CD284A69A9D}" type="slidenum">
              <a:rPr kumimoji="1" lang="ja-JP" altLang="en-US" smtClean="0"/>
              <a:t>7</a:t>
            </a:fld>
            <a:endParaRPr kumimoji="1" lang="ja-JP" altLang="en-US"/>
          </a:p>
        </p:txBody>
      </p:sp>
    </p:spTree>
    <p:extLst>
      <p:ext uri="{BB962C8B-B14F-4D97-AF65-F5344CB8AC3E}">
        <p14:creationId xmlns:p14="http://schemas.microsoft.com/office/powerpoint/2010/main" val="1319997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まず、検査のおおまかな流れを説明していきます。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53F8E2EA-5151-40BD-A54C-9CD284A69A9D}" type="slidenum">
              <a:rPr kumimoji="1" lang="ja-JP" altLang="en-US" smtClean="0"/>
              <a:t>8</a:t>
            </a:fld>
            <a:endParaRPr kumimoji="1" lang="ja-JP" altLang="en-US"/>
          </a:p>
        </p:txBody>
      </p:sp>
    </p:spTree>
    <p:extLst>
      <p:ext uri="{BB962C8B-B14F-4D97-AF65-F5344CB8AC3E}">
        <p14:creationId xmlns:p14="http://schemas.microsoft.com/office/powerpoint/2010/main" val="2413295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まず原因となる遺伝子変異をどうやって見つけていくのか説明していきます。</a:t>
            </a:r>
            <a:endParaRPr kumimoji="1" lang="en-US" altLang="ja-JP" dirty="0"/>
          </a:p>
          <a:p>
            <a:r>
              <a:rPr kumimoji="1" lang="ja-JP" altLang="en-US" dirty="0"/>
              <a:t>このように、画像検査、血液検査、喀痰や胸水などの細胞検査など、様々な検査をしてがん細胞がみつかるまたはがんとは言い切れないけど、がんの可能性が高い患者さんを見つけ出します。</a:t>
            </a:r>
          </a:p>
        </p:txBody>
      </p:sp>
      <p:sp>
        <p:nvSpPr>
          <p:cNvPr id="4" name="スライド番号プレースホルダー 3"/>
          <p:cNvSpPr>
            <a:spLocks noGrp="1"/>
          </p:cNvSpPr>
          <p:nvPr>
            <p:ph type="sldNum" sz="quarter" idx="5"/>
          </p:nvPr>
        </p:nvSpPr>
        <p:spPr/>
        <p:txBody>
          <a:bodyPr/>
          <a:lstStyle/>
          <a:p>
            <a:fld id="{53F8E2EA-5151-40BD-A54C-9CD284A69A9D}" type="slidenum">
              <a:rPr kumimoji="1" lang="ja-JP" altLang="en-US" smtClean="0"/>
              <a:t>9</a:t>
            </a:fld>
            <a:endParaRPr kumimoji="1" lang="ja-JP" altLang="en-US"/>
          </a:p>
        </p:txBody>
      </p:sp>
    </p:spTree>
    <p:extLst>
      <p:ext uri="{BB962C8B-B14F-4D97-AF65-F5344CB8AC3E}">
        <p14:creationId xmlns:p14="http://schemas.microsoft.com/office/powerpoint/2010/main" val="125323832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jpg" Type="http://schemas.openxmlformats.org/officeDocument/2006/relationships/image"/></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210C7F6-C7CE-42E8-B3DA-D0FF55DE6AAF}" type="datetimeFigureOut">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3E286C6-F207-4007-81D5-56B16322C9FB}"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322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210C7F6-C7CE-42E8-B3DA-D0FF55DE6AAF}" type="datetimeFigureOut">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3E286C6-F207-4007-81D5-56B16322C9FB}" type="slidenum">
              <a:rPr kumimoji="1" lang="ja-JP" altLang="en-US" smtClean="0"/>
              <a:t>‹#›</a:t>
            </a:fld>
            <a:endParaRPr kumimoji="1" lang="ja-JP" altLang="en-US"/>
          </a:p>
        </p:txBody>
      </p:sp>
    </p:spTree>
    <p:extLst>
      <p:ext uri="{BB962C8B-B14F-4D97-AF65-F5344CB8AC3E}">
        <p14:creationId xmlns:p14="http://schemas.microsoft.com/office/powerpoint/2010/main" val="2537075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210C7F6-C7CE-42E8-B3DA-D0FF55DE6AAF}" type="datetimeFigureOut">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3E286C6-F207-4007-81D5-56B16322C9FB}" type="slidenum">
              <a:rPr kumimoji="1" lang="ja-JP" altLang="en-US" smtClean="0"/>
              <a:t>‹#›</a:t>
            </a:fld>
            <a:endParaRPr kumimoji="1" lang="ja-JP" altLang="en-US"/>
          </a:p>
        </p:txBody>
      </p:sp>
    </p:spTree>
    <p:extLst>
      <p:ext uri="{BB962C8B-B14F-4D97-AF65-F5344CB8AC3E}">
        <p14:creationId xmlns:p14="http://schemas.microsoft.com/office/powerpoint/2010/main" val="1509212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210C7F6-C7CE-42E8-B3DA-D0FF55DE6AAF}" type="datetimeFigureOut">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3E286C6-F207-4007-81D5-56B16322C9FB}" type="slidenum">
              <a:rPr kumimoji="1" lang="ja-JP" altLang="en-US" smtClean="0"/>
              <a:t>‹#›</a:t>
            </a:fld>
            <a:endParaRPr kumimoji="1" lang="ja-JP" altLang="en-US"/>
          </a:p>
        </p:txBody>
      </p:sp>
    </p:spTree>
    <p:extLst>
      <p:ext uri="{BB962C8B-B14F-4D97-AF65-F5344CB8AC3E}">
        <p14:creationId xmlns:p14="http://schemas.microsoft.com/office/powerpoint/2010/main" val="867392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210C7F6-C7CE-42E8-B3DA-D0FF55DE6AAF}" type="datetimeFigureOut">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3E286C6-F207-4007-81D5-56B16322C9FB}"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942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210C7F6-C7CE-42E8-B3DA-D0FF55DE6AAF}" type="datetimeFigureOut">
              <a:rPr kumimoji="1" lang="ja-JP" altLang="en-US" smtClean="0"/>
              <a:t>2026/5/12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3E286C6-F207-4007-81D5-56B16322C9FB}" type="slidenum">
              <a:rPr kumimoji="1" lang="ja-JP" altLang="en-US" smtClean="0"/>
              <a:t>‹#›</a:t>
            </a:fld>
            <a:endParaRPr kumimoji="1" lang="ja-JP" altLang="en-US"/>
          </a:p>
        </p:txBody>
      </p:sp>
    </p:spTree>
    <p:extLst>
      <p:ext uri="{BB962C8B-B14F-4D97-AF65-F5344CB8AC3E}">
        <p14:creationId xmlns:p14="http://schemas.microsoft.com/office/powerpoint/2010/main" val="988324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210C7F6-C7CE-42E8-B3DA-D0FF55DE6AAF}" type="datetimeFigureOut">
              <a:rPr kumimoji="1" lang="ja-JP" altLang="en-US" smtClean="0"/>
              <a:t>2026/5/12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3E286C6-F207-4007-81D5-56B16322C9FB}" type="slidenum">
              <a:rPr kumimoji="1" lang="ja-JP" altLang="en-US" smtClean="0"/>
              <a:t>‹#›</a:t>
            </a:fld>
            <a:endParaRPr kumimoji="1" lang="ja-JP" altLang="en-US"/>
          </a:p>
        </p:txBody>
      </p:sp>
    </p:spTree>
    <p:extLst>
      <p:ext uri="{BB962C8B-B14F-4D97-AF65-F5344CB8AC3E}">
        <p14:creationId xmlns:p14="http://schemas.microsoft.com/office/powerpoint/2010/main" val="3630432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210C7F6-C7CE-42E8-B3DA-D0FF55DE6AAF}" type="datetimeFigureOut">
              <a:rPr kumimoji="1" lang="ja-JP" altLang="en-US" smtClean="0"/>
              <a:t>2026/5/12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3E286C6-F207-4007-81D5-56B16322C9FB}" type="slidenum">
              <a:rPr kumimoji="1" lang="ja-JP" altLang="en-US" smtClean="0"/>
              <a:t>‹#›</a:t>
            </a:fld>
            <a:endParaRPr kumimoji="1" lang="ja-JP" altLang="en-US"/>
          </a:p>
        </p:txBody>
      </p:sp>
    </p:spTree>
    <p:extLst>
      <p:ext uri="{BB962C8B-B14F-4D97-AF65-F5344CB8AC3E}">
        <p14:creationId xmlns:p14="http://schemas.microsoft.com/office/powerpoint/2010/main" val="2539278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7" name="Date Placeholder 6"/>
          <p:cNvSpPr>
            <a:spLocks noGrp="1"/>
          </p:cNvSpPr>
          <p:nvPr>
            <p:ph type="dt" sz="half" idx="10"/>
          </p:nvPr>
        </p:nvSpPr>
        <p:spPr/>
        <p:txBody>
          <a:bodyPr/>
          <a:lstStyle/>
          <a:p>
            <a:fld id="{4210C7F6-C7CE-42E8-B3DA-D0FF55DE6AAF}" type="datetimeFigureOut">
              <a:rPr kumimoji="1" lang="ja-JP" altLang="en-US" smtClean="0"/>
              <a:t>2026/5/12</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E3E286C6-F207-4007-81D5-56B16322C9FB}" type="slidenum">
              <a:rPr kumimoji="1" lang="ja-JP" altLang="en-US" smtClean="0"/>
              <a:t>‹#›</a:t>
            </a:fld>
            <a:endParaRPr kumimoji="1" lang="ja-JP" altLang="en-US"/>
          </a:p>
        </p:txBody>
      </p:sp>
    </p:spTree>
    <p:extLst>
      <p:ext uri="{BB962C8B-B14F-4D97-AF65-F5344CB8AC3E}">
        <p14:creationId xmlns:p14="http://schemas.microsoft.com/office/powerpoint/2010/main" val="3281071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210C7F6-C7CE-42E8-B3DA-D0FF55DE6AAF}" type="datetimeFigureOut">
              <a:rPr kumimoji="1" lang="ja-JP" altLang="en-US" smtClean="0"/>
              <a:t>2026/5/12</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3E286C6-F207-4007-81D5-56B16322C9FB}" type="slidenum">
              <a:rPr kumimoji="1" lang="ja-JP" altLang="en-US" smtClean="0"/>
              <a:t>‹#›</a:t>
            </a:fld>
            <a:endParaRPr kumimoji="1" lang="ja-JP" altLang="en-US"/>
          </a:p>
        </p:txBody>
      </p:sp>
    </p:spTree>
    <p:extLst>
      <p:ext uri="{BB962C8B-B14F-4D97-AF65-F5344CB8AC3E}">
        <p14:creationId xmlns:p14="http://schemas.microsoft.com/office/powerpoint/2010/main" val="3424122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10C7F6-C7CE-42E8-B3DA-D0FF55DE6AAF}" type="datetimeFigureOut">
              <a:rPr kumimoji="1" lang="ja-JP" altLang="en-US" smtClean="0"/>
              <a:t>2026/5/12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3E286C6-F207-4007-81D5-56B16322C9FB}" type="slidenum">
              <a:rPr kumimoji="1" lang="ja-JP" altLang="en-US" smtClean="0"/>
              <a:t>‹#›</a:t>
            </a:fld>
            <a:endParaRPr kumimoji="1" lang="ja-JP" altLang="en-US"/>
          </a:p>
        </p:txBody>
      </p:sp>
    </p:spTree>
    <p:extLst>
      <p:ext uri="{BB962C8B-B14F-4D97-AF65-F5344CB8AC3E}">
        <p14:creationId xmlns:p14="http://schemas.microsoft.com/office/powerpoint/2010/main" val="1102929191"/>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210C7F6-C7CE-42E8-B3DA-D0FF55DE6AAF}" type="datetimeFigureOut">
              <a:rPr kumimoji="1" lang="ja-JP" altLang="en-US" smtClean="0"/>
              <a:t>2026/5/12</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3E286C6-F207-4007-81D5-56B16322C9FB}"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085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2.pn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 Id="rId6" Target="../media/image15.png" Type="http://schemas.openxmlformats.org/officeDocument/2006/relationships/image"/><Relationship Id="rId7" Target="../media/image1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7.png" Type="http://schemas.openxmlformats.org/officeDocument/2006/relationships/image"/><Relationship Id="rId4" Target="../media/image18.png" Type="http://schemas.openxmlformats.org/officeDocument/2006/relationships/image"/><Relationship Id="rId5" Target="../media/image19.png" Type="http://schemas.openxmlformats.org/officeDocument/2006/relationships/image"/><Relationship Id="rId6" Target="../media/image20.png" Type="http://schemas.openxmlformats.org/officeDocument/2006/relationships/image"/><Relationship Id="rId7" Target="../media/image21.png" Type="http://schemas.openxmlformats.org/officeDocument/2006/relationships/image"/><Relationship Id="rId8" Target="../media/image2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23.png" Type="http://schemas.openxmlformats.org/officeDocument/2006/relationships/image"/><Relationship Id="rId4" Target="../media/image2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3.png" Type="http://schemas.openxmlformats.org/officeDocument/2006/relationships/image"/><Relationship Id="rId4" Target="../media/image23.png" Type="http://schemas.openxmlformats.org/officeDocument/2006/relationships/image"/><Relationship Id="rId5" Target="../media/image25.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26.png" Type="http://schemas.openxmlformats.org/officeDocument/2006/relationships/image"/><Relationship Id="rId4" Target="../media/image27.png" Type="http://schemas.openxmlformats.org/officeDocument/2006/relationships/image"/><Relationship Id="rId5" Target="../media/image28.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2.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2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9.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9E66D6-B6C5-40EF-2EBE-F41971A8DF2A}"/>
              </a:ext>
            </a:extLst>
          </p:cNvPr>
          <p:cNvSpPr>
            <a:spLocks noGrp="1"/>
          </p:cNvSpPr>
          <p:nvPr>
            <p:ph type="ctrTitle"/>
          </p:nvPr>
        </p:nvSpPr>
        <p:spPr>
          <a:xfrm>
            <a:off x="789530" y="798281"/>
            <a:ext cx="10612939" cy="3566160"/>
          </a:xfrm>
        </p:spPr>
        <p:txBody>
          <a:bodyPr>
            <a:normAutofit/>
          </a:bodyPr>
          <a:lstStyle/>
          <a:p>
            <a:r>
              <a:rPr kumimoji="1" lang="ja-JP" altLang="en-US" sz="7200" dirty="0"/>
              <a:t>がん遺伝子検査とは</a:t>
            </a:r>
            <a:r>
              <a:rPr lang="ja-JP" altLang="en-US" sz="7200" dirty="0"/>
              <a:t>　</a:t>
            </a:r>
            <a:r>
              <a:rPr lang="en-US" altLang="ja-JP" sz="7200" b="1" dirty="0"/>
              <a:t>Part2</a:t>
            </a:r>
            <a:endParaRPr kumimoji="1" lang="ja-JP" altLang="en-US" sz="7200" b="1" dirty="0"/>
          </a:p>
        </p:txBody>
      </p:sp>
      <p:sp>
        <p:nvSpPr>
          <p:cNvPr id="3" name="字幕 2">
            <a:extLst>
              <a:ext uri="{FF2B5EF4-FFF2-40B4-BE49-F238E27FC236}">
                <a16:creationId xmlns:a16="http://schemas.microsoft.com/office/drawing/2014/main" id="{2AA3BD8E-171E-36AF-A696-69EF31B67FE9}"/>
              </a:ext>
            </a:extLst>
          </p:cNvPr>
          <p:cNvSpPr>
            <a:spLocks noGrp="1"/>
          </p:cNvSpPr>
          <p:nvPr>
            <p:ph type="subTitle" idx="1"/>
          </p:nvPr>
        </p:nvSpPr>
        <p:spPr/>
        <p:txBody>
          <a:bodyPr/>
          <a:lstStyle/>
          <a:p>
            <a:r>
              <a:rPr kumimoji="1" lang="ja-JP" altLang="en-US"/>
              <a:t>臨床検査科　波多野妃南</a:t>
            </a:r>
            <a:endParaRPr kumimoji="1" lang="ja-JP" altLang="en-US" dirty="0"/>
          </a:p>
        </p:txBody>
      </p:sp>
    </p:spTree>
    <p:extLst>
      <p:ext uri="{BB962C8B-B14F-4D97-AF65-F5344CB8AC3E}">
        <p14:creationId xmlns:p14="http://schemas.microsoft.com/office/powerpoint/2010/main" val="478439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B102E-7E63-39CA-8736-8CED1AE0CC40}"/>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D61FEC61-375C-2CF3-D087-1958C99459F5}"/>
              </a:ext>
            </a:extLst>
          </p:cNvPr>
          <p:cNvSpPr/>
          <p:nvPr/>
        </p:nvSpPr>
        <p:spPr>
          <a:xfrm>
            <a:off x="462116" y="304799"/>
            <a:ext cx="4395019" cy="8652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600" dirty="0"/>
              <a:t>遺伝子検査の流れ</a:t>
            </a:r>
          </a:p>
        </p:txBody>
      </p:sp>
      <p:sp>
        <p:nvSpPr>
          <p:cNvPr id="7" name="フローチャート: 処理 6">
            <a:extLst>
              <a:ext uri="{FF2B5EF4-FFF2-40B4-BE49-F238E27FC236}">
                <a16:creationId xmlns:a16="http://schemas.microsoft.com/office/drawing/2014/main" id="{043619EA-ADAF-B49B-83E0-0634F6AE6984}"/>
              </a:ext>
            </a:extLst>
          </p:cNvPr>
          <p:cNvSpPr/>
          <p:nvPr/>
        </p:nvSpPr>
        <p:spPr>
          <a:xfrm>
            <a:off x="776003" y="2077593"/>
            <a:ext cx="6667260" cy="2742142"/>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矢印: V 字型 2">
            <a:extLst>
              <a:ext uri="{FF2B5EF4-FFF2-40B4-BE49-F238E27FC236}">
                <a16:creationId xmlns:a16="http://schemas.microsoft.com/office/drawing/2014/main" id="{5F682D8D-D016-FBAF-34D9-5C9245C72F27}"/>
              </a:ext>
            </a:extLst>
          </p:cNvPr>
          <p:cNvSpPr/>
          <p:nvPr/>
        </p:nvSpPr>
        <p:spPr>
          <a:xfrm>
            <a:off x="550610" y="3443050"/>
            <a:ext cx="9507790" cy="776749"/>
          </a:xfrm>
          <a:prstGeom prst="notchedRightArrow">
            <a:avLst/>
          </a:prstGeom>
          <a:solidFill>
            <a:srgbClr val="FF99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3BF0501D-0C44-FCAE-EE4B-D8DE23B84035}"/>
              </a:ext>
            </a:extLst>
          </p:cNvPr>
          <p:cNvSpPr txBox="1"/>
          <p:nvPr/>
        </p:nvSpPr>
        <p:spPr>
          <a:xfrm>
            <a:off x="1515888" y="3584915"/>
            <a:ext cx="553545" cy="523220"/>
          </a:xfrm>
          <a:prstGeom prst="rect">
            <a:avLst/>
          </a:prstGeom>
          <a:noFill/>
        </p:spPr>
        <p:txBody>
          <a:bodyPr wrap="square" rtlCol="0">
            <a:spAutoFit/>
          </a:bodyPr>
          <a:lstStyle/>
          <a:p>
            <a:r>
              <a:rPr kumimoji="1" lang="ja-JP" altLang="en-US" sz="2800" dirty="0"/>
              <a:t>●</a:t>
            </a:r>
          </a:p>
        </p:txBody>
      </p:sp>
      <p:sp>
        <p:nvSpPr>
          <p:cNvPr id="12" name="テキスト ボックス 11">
            <a:extLst>
              <a:ext uri="{FF2B5EF4-FFF2-40B4-BE49-F238E27FC236}">
                <a16:creationId xmlns:a16="http://schemas.microsoft.com/office/drawing/2014/main" id="{08B7B834-1416-2A08-DB76-8C9133EA933E}"/>
              </a:ext>
            </a:extLst>
          </p:cNvPr>
          <p:cNvSpPr txBox="1"/>
          <p:nvPr/>
        </p:nvSpPr>
        <p:spPr>
          <a:xfrm>
            <a:off x="4109633" y="3585018"/>
            <a:ext cx="56535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p:txBody>
      </p:sp>
      <p:sp>
        <p:nvSpPr>
          <p:cNvPr id="14" name="テキスト ボックス 13">
            <a:extLst>
              <a:ext uri="{FF2B5EF4-FFF2-40B4-BE49-F238E27FC236}">
                <a16:creationId xmlns:a16="http://schemas.microsoft.com/office/drawing/2014/main" id="{E16D4304-B1A4-F9A7-CFEC-AA33A86D1EA0}"/>
              </a:ext>
            </a:extLst>
          </p:cNvPr>
          <p:cNvSpPr txBox="1"/>
          <p:nvPr/>
        </p:nvSpPr>
        <p:spPr>
          <a:xfrm>
            <a:off x="2883985" y="3582435"/>
            <a:ext cx="605672"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p:txBody>
      </p:sp>
      <p:sp>
        <p:nvSpPr>
          <p:cNvPr id="16" name="テキスト ボックス 15">
            <a:extLst>
              <a:ext uri="{FF2B5EF4-FFF2-40B4-BE49-F238E27FC236}">
                <a16:creationId xmlns:a16="http://schemas.microsoft.com/office/drawing/2014/main" id="{5656DAB0-4014-8005-DE02-2FBDBAD20421}"/>
              </a:ext>
            </a:extLst>
          </p:cNvPr>
          <p:cNvSpPr txBox="1"/>
          <p:nvPr/>
        </p:nvSpPr>
        <p:spPr>
          <a:xfrm>
            <a:off x="5354152" y="3591200"/>
            <a:ext cx="963561"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p:txBody>
      </p:sp>
      <p:sp>
        <p:nvSpPr>
          <p:cNvPr id="18" name="テキスト ボックス 17">
            <a:extLst>
              <a:ext uri="{FF2B5EF4-FFF2-40B4-BE49-F238E27FC236}">
                <a16:creationId xmlns:a16="http://schemas.microsoft.com/office/drawing/2014/main" id="{FEA3C2CC-4C4E-6A7A-4745-4AEB7100325D}"/>
              </a:ext>
            </a:extLst>
          </p:cNvPr>
          <p:cNvSpPr txBox="1"/>
          <p:nvPr/>
        </p:nvSpPr>
        <p:spPr>
          <a:xfrm>
            <a:off x="6545809" y="3582870"/>
            <a:ext cx="1189703"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p:txBody>
      </p:sp>
      <p:sp>
        <p:nvSpPr>
          <p:cNvPr id="22" name="テキスト ボックス 21">
            <a:extLst>
              <a:ext uri="{FF2B5EF4-FFF2-40B4-BE49-F238E27FC236}">
                <a16:creationId xmlns:a16="http://schemas.microsoft.com/office/drawing/2014/main" id="{9339D13E-446D-F60F-EE43-1433F15BDF60}"/>
              </a:ext>
            </a:extLst>
          </p:cNvPr>
          <p:cNvSpPr txBox="1"/>
          <p:nvPr/>
        </p:nvSpPr>
        <p:spPr>
          <a:xfrm>
            <a:off x="8370188" y="3582435"/>
            <a:ext cx="963561"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p:txBody>
      </p:sp>
      <p:pic>
        <p:nvPicPr>
          <p:cNvPr id="24" name="図 23">
            <a:extLst>
              <a:ext uri="{FF2B5EF4-FFF2-40B4-BE49-F238E27FC236}">
                <a16:creationId xmlns:a16="http://schemas.microsoft.com/office/drawing/2014/main" id="{9A78D4CE-C0B3-DBFC-A19F-A0EBB0993D0B}"/>
              </a:ext>
            </a:extLst>
          </p:cNvPr>
          <p:cNvPicPr>
            <a:picLocks noChangeAspect="1"/>
          </p:cNvPicPr>
          <p:nvPr/>
        </p:nvPicPr>
        <p:blipFill>
          <a:blip r:embed="rId3"/>
          <a:stretch>
            <a:fillRect/>
          </a:stretch>
        </p:blipFill>
        <p:spPr>
          <a:xfrm rot="20431673">
            <a:off x="187009" y="1583825"/>
            <a:ext cx="1570792" cy="1570792"/>
          </a:xfrm>
          <a:prstGeom prst="rect">
            <a:avLst/>
          </a:prstGeom>
        </p:spPr>
      </p:pic>
      <p:sp>
        <p:nvSpPr>
          <p:cNvPr id="25" name="テキスト ボックス 24">
            <a:extLst>
              <a:ext uri="{FF2B5EF4-FFF2-40B4-BE49-F238E27FC236}">
                <a16:creationId xmlns:a16="http://schemas.microsoft.com/office/drawing/2014/main" id="{B55AFB2D-A093-F07C-913A-B10281EC394A}"/>
              </a:ext>
            </a:extLst>
          </p:cNvPr>
          <p:cNvSpPr txBox="1"/>
          <p:nvPr/>
        </p:nvSpPr>
        <p:spPr>
          <a:xfrm>
            <a:off x="1391264" y="3011586"/>
            <a:ext cx="936014" cy="461665"/>
          </a:xfrm>
          <a:prstGeom prst="rect">
            <a:avLst/>
          </a:prstGeom>
          <a:noFill/>
        </p:spPr>
        <p:txBody>
          <a:bodyPr wrap="square" rtlCol="0">
            <a:spAutoFit/>
          </a:bodyPr>
          <a:lstStyle/>
          <a:p>
            <a:r>
              <a:rPr kumimoji="1" lang="ja-JP" altLang="en-US" sz="2400" dirty="0"/>
              <a:t>問診</a:t>
            </a:r>
          </a:p>
        </p:txBody>
      </p:sp>
      <p:sp>
        <p:nvSpPr>
          <p:cNvPr id="26" name="テキスト ボックス 25">
            <a:extLst>
              <a:ext uri="{FF2B5EF4-FFF2-40B4-BE49-F238E27FC236}">
                <a16:creationId xmlns:a16="http://schemas.microsoft.com/office/drawing/2014/main" id="{0AC51664-CE6B-8E31-91E3-EC48137ACE12}"/>
              </a:ext>
            </a:extLst>
          </p:cNvPr>
          <p:cNvSpPr txBox="1"/>
          <p:nvPr/>
        </p:nvSpPr>
        <p:spPr>
          <a:xfrm>
            <a:off x="2438400" y="4092691"/>
            <a:ext cx="2271252" cy="461665"/>
          </a:xfrm>
          <a:prstGeom prst="rect">
            <a:avLst/>
          </a:prstGeom>
          <a:noFill/>
        </p:spPr>
        <p:txBody>
          <a:bodyPr wrap="square" rtlCol="0">
            <a:spAutoFit/>
          </a:bodyPr>
          <a:lstStyle/>
          <a:p>
            <a:r>
              <a:rPr kumimoji="1" lang="ja-JP" altLang="en-US" sz="2400" dirty="0"/>
              <a:t>採血検査</a:t>
            </a:r>
          </a:p>
        </p:txBody>
      </p:sp>
      <p:sp>
        <p:nvSpPr>
          <p:cNvPr id="27" name="テキスト ボックス 26">
            <a:extLst>
              <a:ext uri="{FF2B5EF4-FFF2-40B4-BE49-F238E27FC236}">
                <a16:creationId xmlns:a16="http://schemas.microsoft.com/office/drawing/2014/main" id="{67499833-FE69-C704-9621-F7DE9D05F2F4}"/>
              </a:ext>
            </a:extLst>
          </p:cNvPr>
          <p:cNvSpPr txBox="1"/>
          <p:nvPr/>
        </p:nvSpPr>
        <p:spPr>
          <a:xfrm>
            <a:off x="3641135" y="3053347"/>
            <a:ext cx="1481471" cy="461665"/>
          </a:xfrm>
          <a:prstGeom prst="rect">
            <a:avLst/>
          </a:prstGeom>
          <a:noFill/>
        </p:spPr>
        <p:txBody>
          <a:bodyPr wrap="square" rtlCol="0">
            <a:spAutoFit/>
          </a:bodyPr>
          <a:lstStyle/>
          <a:p>
            <a:r>
              <a:rPr kumimoji="1" lang="ja-JP" altLang="en-US" sz="2400" dirty="0"/>
              <a:t>画像検査</a:t>
            </a:r>
          </a:p>
        </p:txBody>
      </p:sp>
      <p:sp>
        <p:nvSpPr>
          <p:cNvPr id="28" name="テキスト ボックス 27">
            <a:extLst>
              <a:ext uri="{FF2B5EF4-FFF2-40B4-BE49-F238E27FC236}">
                <a16:creationId xmlns:a16="http://schemas.microsoft.com/office/drawing/2014/main" id="{BB7F9BA9-CEB8-D35B-4018-03384A6E1881}"/>
              </a:ext>
            </a:extLst>
          </p:cNvPr>
          <p:cNvSpPr txBox="1"/>
          <p:nvPr/>
        </p:nvSpPr>
        <p:spPr>
          <a:xfrm>
            <a:off x="4955458" y="4142436"/>
            <a:ext cx="1944808" cy="461665"/>
          </a:xfrm>
          <a:prstGeom prst="rect">
            <a:avLst/>
          </a:prstGeom>
          <a:noFill/>
        </p:spPr>
        <p:txBody>
          <a:bodyPr wrap="square" rtlCol="0">
            <a:spAutoFit/>
          </a:bodyPr>
          <a:lstStyle/>
          <a:p>
            <a:r>
              <a:rPr kumimoji="1" lang="ja-JP" altLang="en-US" sz="2400" dirty="0"/>
              <a:t>細胞検査</a:t>
            </a:r>
          </a:p>
        </p:txBody>
      </p:sp>
      <p:sp>
        <p:nvSpPr>
          <p:cNvPr id="29" name="テキスト ボックス 28">
            <a:extLst>
              <a:ext uri="{FF2B5EF4-FFF2-40B4-BE49-F238E27FC236}">
                <a16:creationId xmlns:a16="http://schemas.microsoft.com/office/drawing/2014/main" id="{07DFE283-21E4-0F7B-3B44-51D5827F48D1}"/>
              </a:ext>
            </a:extLst>
          </p:cNvPr>
          <p:cNvSpPr txBox="1"/>
          <p:nvPr/>
        </p:nvSpPr>
        <p:spPr>
          <a:xfrm>
            <a:off x="5771901" y="2940453"/>
            <a:ext cx="3038167" cy="584775"/>
          </a:xfrm>
          <a:prstGeom prst="rect">
            <a:avLst/>
          </a:prstGeom>
          <a:noFill/>
        </p:spPr>
        <p:txBody>
          <a:bodyPr wrap="square" rtlCol="0">
            <a:spAutoFit/>
          </a:bodyPr>
          <a:lstStyle/>
          <a:p>
            <a:r>
              <a:rPr kumimoji="1" lang="ja-JP" altLang="en-US" sz="3200" dirty="0">
                <a:solidFill>
                  <a:srgbClr val="FF0000"/>
                </a:solidFill>
              </a:rPr>
              <a:t>組織検査</a:t>
            </a:r>
          </a:p>
        </p:txBody>
      </p:sp>
      <p:pic>
        <p:nvPicPr>
          <p:cNvPr id="33" name="図 32">
            <a:extLst>
              <a:ext uri="{FF2B5EF4-FFF2-40B4-BE49-F238E27FC236}">
                <a16:creationId xmlns:a16="http://schemas.microsoft.com/office/drawing/2014/main" id="{4C166A1E-11F9-23BF-5A0E-DB803AB1B28E}"/>
              </a:ext>
            </a:extLst>
          </p:cNvPr>
          <p:cNvPicPr>
            <a:picLocks noChangeAspect="1"/>
          </p:cNvPicPr>
          <p:nvPr/>
        </p:nvPicPr>
        <p:blipFill>
          <a:blip r:embed="rId4"/>
          <a:stretch>
            <a:fillRect/>
          </a:stretch>
        </p:blipFill>
        <p:spPr>
          <a:xfrm>
            <a:off x="2438400" y="4712761"/>
            <a:ext cx="1496843" cy="1496843"/>
          </a:xfrm>
          <a:prstGeom prst="rect">
            <a:avLst/>
          </a:prstGeom>
        </p:spPr>
      </p:pic>
      <p:sp>
        <p:nvSpPr>
          <p:cNvPr id="35" name="テキスト ボックス 34">
            <a:extLst>
              <a:ext uri="{FF2B5EF4-FFF2-40B4-BE49-F238E27FC236}">
                <a16:creationId xmlns:a16="http://schemas.microsoft.com/office/drawing/2014/main" id="{CADF6DCA-2F11-D83A-7968-F9615D72E967}"/>
              </a:ext>
            </a:extLst>
          </p:cNvPr>
          <p:cNvSpPr txBox="1"/>
          <p:nvPr/>
        </p:nvSpPr>
        <p:spPr>
          <a:xfrm>
            <a:off x="7817010" y="4192180"/>
            <a:ext cx="1986116" cy="461665"/>
          </a:xfrm>
          <a:prstGeom prst="rect">
            <a:avLst/>
          </a:prstGeom>
          <a:noFill/>
        </p:spPr>
        <p:txBody>
          <a:bodyPr wrap="square" rtlCol="0">
            <a:spAutoFit/>
          </a:bodyPr>
          <a:lstStyle/>
          <a:p>
            <a:r>
              <a:rPr kumimoji="1" lang="ja-JP" altLang="en-US" sz="2400" dirty="0"/>
              <a:t>遺伝子検査</a:t>
            </a:r>
          </a:p>
        </p:txBody>
      </p:sp>
      <p:sp>
        <p:nvSpPr>
          <p:cNvPr id="37" name="楕円 36">
            <a:extLst>
              <a:ext uri="{FF2B5EF4-FFF2-40B4-BE49-F238E27FC236}">
                <a16:creationId xmlns:a16="http://schemas.microsoft.com/office/drawing/2014/main" id="{C062F4BB-0C08-5302-90C2-96F9D7D978DE}"/>
              </a:ext>
            </a:extLst>
          </p:cNvPr>
          <p:cNvSpPr/>
          <p:nvPr/>
        </p:nvSpPr>
        <p:spPr>
          <a:xfrm>
            <a:off x="1688572" y="1680602"/>
            <a:ext cx="4493342" cy="76485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t>がんを見つける検査</a:t>
            </a:r>
          </a:p>
        </p:txBody>
      </p:sp>
      <p:sp>
        <p:nvSpPr>
          <p:cNvPr id="42" name="吹き出し: 角を丸めた四角形 41">
            <a:extLst>
              <a:ext uri="{FF2B5EF4-FFF2-40B4-BE49-F238E27FC236}">
                <a16:creationId xmlns:a16="http://schemas.microsoft.com/office/drawing/2014/main" id="{6715A110-3C47-3D04-86C8-B4F906149AA0}"/>
              </a:ext>
            </a:extLst>
          </p:cNvPr>
          <p:cNvSpPr/>
          <p:nvPr/>
        </p:nvSpPr>
        <p:spPr>
          <a:xfrm>
            <a:off x="6798820" y="5431133"/>
            <a:ext cx="88863" cy="45719"/>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吹き出し: 角を丸めた四角形 42">
            <a:extLst>
              <a:ext uri="{FF2B5EF4-FFF2-40B4-BE49-F238E27FC236}">
                <a16:creationId xmlns:a16="http://schemas.microsoft.com/office/drawing/2014/main" id="{A7D59562-892D-A540-5D79-80DB76C79B18}"/>
              </a:ext>
            </a:extLst>
          </p:cNvPr>
          <p:cNvSpPr/>
          <p:nvPr/>
        </p:nvSpPr>
        <p:spPr>
          <a:xfrm>
            <a:off x="5983904" y="5254605"/>
            <a:ext cx="2441652" cy="923360"/>
          </a:xfrm>
          <a:prstGeom prst="wedgeRoundRectCallout">
            <a:avLst>
              <a:gd name="adj1" fmla="val -14701"/>
              <a:gd name="adj2" fmla="val -17938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2"/>
                </a:solidFill>
              </a:rPr>
              <a:t>がんの確定診断</a:t>
            </a:r>
          </a:p>
        </p:txBody>
      </p:sp>
      <p:sp>
        <p:nvSpPr>
          <p:cNvPr id="46" name="テキスト ボックス 45">
            <a:extLst>
              <a:ext uri="{FF2B5EF4-FFF2-40B4-BE49-F238E27FC236}">
                <a16:creationId xmlns:a16="http://schemas.microsoft.com/office/drawing/2014/main" id="{77BB9121-EA0D-3614-27A1-5437DE6453E4}"/>
              </a:ext>
            </a:extLst>
          </p:cNvPr>
          <p:cNvSpPr txBox="1"/>
          <p:nvPr/>
        </p:nvSpPr>
        <p:spPr>
          <a:xfrm>
            <a:off x="10350649" y="2939846"/>
            <a:ext cx="449225" cy="2062103"/>
          </a:xfrm>
          <a:prstGeom prst="rect">
            <a:avLst/>
          </a:prstGeom>
          <a:noFill/>
        </p:spPr>
        <p:txBody>
          <a:bodyPr wrap="square" rtlCol="0">
            <a:spAutoFit/>
          </a:bodyPr>
          <a:lstStyle/>
          <a:p>
            <a:r>
              <a:rPr kumimoji="1" lang="ja-JP" altLang="en-US" sz="3200" dirty="0"/>
              <a:t>治療開始</a:t>
            </a:r>
          </a:p>
        </p:txBody>
      </p:sp>
    </p:spTree>
    <p:extLst>
      <p:ext uri="{BB962C8B-B14F-4D97-AF65-F5344CB8AC3E}">
        <p14:creationId xmlns:p14="http://schemas.microsoft.com/office/powerpoint/2010/main" val="550225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B9E56-8318-42F1-605C-373682C079A0}"/>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11FCC44-E185-5E29-7DC8-546D5DADF00E}"/>
              </a:ext>
            </a:extLst>
          </p:cNvPr>
          <p:cNvSpPr/>
          <p:nvPr/>
        </p:nvSpPr>
        <p:spPr>
          <a:xfrm>
            <a:off x="462117" y="304799"/>
            <a:ext cx="4345857" cy="8652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600" dirty="0"/>
              <a:t>遺伝子検査の流れ</a:t>
            </a:r>
          </a:p>
        </p:txBody>
      </p:sp>
      <p:pic>
        <p:nvPicPr>
          <p:cNvPr id="4" name="図 3">
            <a:extLst>
              <a:ext uri="{FF2B5EF4-FFF2-40B4-BE49-F238E27FC236}">
                <a16:creationId xmlns:a16="http://schemas.microsoft.com/office/drawing/2014/main" id="{979B4207-188C-5546-E925-DA60498F06BE}"/>
              </a:ext>
            </a:extLst>
          </p:cNvPr>
          <p:cNvPicPr>
            <a:picLocks noChangeAspect="1"/>
          </p:cNvPicPr>
          <p:nvPr/>
        </p:nvPicPr>
        <p:blipFill>
          <a:blip r:embed="rId3"/>
          <a:stretch>
            <a:fillRect/>
          </a:stretch>
        </p:blipFill>
        <p:spPr>
          <a:xfrm>
            <a:off x="754888" y="2168429"/>
            <a:ext cx="2255716" cy="2249619"/>
          </a:xfrm>
          <a:prstGeom prst="rect">
            <a:avLst/>
          </a:prstGeom>
        </p:spPr>
      </p:pic>
      <p:pic>
        <p:nvPicPr>
          <p:cNvPr id="7" name="図 6">
            <a:extLst>
              <a:ext uri="{FF2B5EF4-FFF2-40B4-BE49-F238E27FC236}">
                <a16:creationId xmlns:a16="http://schemas.microsoft.com/office/drawing/2014/main" id="{5F0C0310-BB15-AFB7-0ADD-67C65A06C136}"/>
              </a:ext>
            </a:extLst>
          </p:cNvPr>
          <p:cNvPicPr>
            <a:picLocks noChangeAspect="1"/>
          </p:cNvPicPr>
          <p:nvPr/>
        </p:nvPicPr>
        <p:blipFill>
          <a:blip r:embed="rId4"/>
          <a:stretch>
            <a:fillRect/>
          </a:stretch>
        </p:blipFill>
        <p:spPr>
          <a:xfrm>
            <a:off x="3177607" y="2110493"/>
            <a:ext cx="2584928" cy="2249619"/>
          </a:xfrm>
          <a:prstGeom prst="rect">
            <a:avLst/>
          </a:prstGeom>
        </p:spPr>
      </p:pic>
      <p:sp>
        <p:nvSpPr>
          <p:cNvPr id="9" name="テキスト ボックス 8">
            <a:extLst>
              <a:ext uri="{FF2B5EF4-FFF2-40B4-BE49-F238E27FC236}">
                <a16:creationId xmlns:a16="http://schemas.microsoft.com/office/drawing/2014/main" id="{CBE94D94-DAF2-9064-ACED-8E055B0F7E40}"/>
              </a:ext>
            </a:extLst>
          </p:cNvPr>
          <p:cNvSpPr txBox="1"/>
          <p:nvPr/>
        </p:nvSpPr>
        <p:spPr>
          <a:xfrm>
            <a:off x="1214631" y="4504906"/>
            <a:ext cx="1799303" cy="584775"/>
          </a:xfrm>
          <a:prstGeom prst="rect">
            <a:avLst/>
          </a:prstGeom>
          <a:noFill/>
        </p:spPr>
        <p:txBody>
          <a:bodyPr wrap="square" rtlCol="0">
            <a:spAutoFit/>
          </a:bodyPr>
          <a:lstStyle/>
          <a:p>
            <a:r>
              <a:rPr kumimoji="1" lang="ja-JP" altLang="en-US" sz="3200" dirty="0"/>
              <a:t>内視鏡</a:t>
            </a:r>
          </a:p>
        </p:txBody>
      </p:sp>
      <p:sp>
        <p:nvSpPr>
          <p:cNvPr id="11" name="テキスト ボックス 10">
            <a:extLst>
              <a:ext uri="{FF2B5EF4-FFF2-40B4-BE49-F238E27FC236}">
                <a16:creationId xmlns:a16="http://schemas.microsoft.com/office/drawing/2014/main" id="{80451BAF-A600-3C25-F79B-92F156C6C0CE}"/>
              </a:ext>
            </a:extLst>
          </p:cNvPr>
          <p:cNvSpPr txBox="1"/>
          <p:nvPr/>
        </p:nvSpPr>
        <p:spPr>
          <a:xfrm>
            <a:off x="3840806" y="4537840"/>
            <a:ext cx="1258529" cy="584775"/>
          </a:xfrm>
          <a:prstGeom prst="rect">
            <a:avLst/>
          </a:prstGeom>
          <a:noFill/>
        </p:spPr>
        <p:txBody>
          <a:bodyPr wrap="square" rtlCol="0">
            <a:spAutoFit/>
          </a:bodyPr>
          <a:lstStyle/>
          <a:p>
            <a:r>
              <a:rPr kumimoji="1" lang="ja-JP" altLang="en-US" sz="3200" dirty="0"/>
              <a:t>手術</a:t>
            </a:r>
          </a:p>
        </p:txBody>
      </p:sp>
      <p:pic>
        <p:nvPicPr>
          <p:cNvPr id="13" name="図 12">
            <a:extLst>
              <a:ext uri="{FF2B5EF4-FFF2-40B4-BE49-F238E27FC236}">
                <a16:creationId xmlns:a16="http://schemas.microsoft.com/office/drawing/2014/main" id="{8E363216-9DCA-590B-59A9-5984CF1D4155}"/>
              </a:ext>
            </a:extLst>
          </p:cNvPr>
          <p:cNvPicPr>
            <a:picLocks noChangeAspect="1"/>
          </p:cNvPicPr>
          <p:nvPr/>
        </p:nvPicPr>
        <p:blipFill>
          <a:blip r:embed="rId5"/>
          <a:srcRect t="9436" b="9341"/>
          <a:stretch>
            <a:fillRect/>
          </a:stretch>
        </p:blipFill>
        <p:spPr>
          <a:xfrm rot="5400000">
            <a:off x="6623546" y="2444760"/>
            <a:ext cx="2145978" cy="1577019"/>
          </a:xfrm>
          <a:prstGeom prst="rect">
            <a:avLst/>
          </a:prstGeom>
        </p:spPr>
      </p:pic>
      <p:pic>
        <p:nvPicPr>
          <p:cNvPr id="15" name="図 14">
            <a:extLst>
              <a:ext uri="{FF2B5EF4-FFF2-40B4-BE49-F238E27FC236}">
                <a16:creationId xmlns:a16="http://schemas.microsoft.com/office/drawing/2014/main" id="{E23A736A-3C9A-F2A5-4FDF-6999DAE80BE5}"/>
              </a:ext>
            </a:extLst>
          </p:cNvPr>
          <p:cNvPicPr>
            <a:picLocks noChangeAspect="1"/>
          </p:cNvPicPr>
          <p:nvPr/>
        </p:nvPicPr>
        <p:blipFill>
          <a:blip r:embed="rId6"/>
          <a:stretch>
            <a:fillRect/>
          </a:stretch>
        </p:blipFill>
        <p:spPr>
          <a:xfrm rot="5400000">
            <a:off x="9830974" y="2513879"/>
            <a:ext cx="2145978" cy="1438781"/>
          </a:xfrm>
          <a:prstGeom prst="rect">
            <a:avLst/>
          </a:prstGeom>
        </p:spPr>
      </p:pic>
      <p:pic>
        <p:nvPicPr>
          <p:cNvPr id="17" name="図 16">
            <a:extLst>
              <a:ext uri="{FF2B5EF4-FFF2-40B4-BE49-F238E27FC236}">
                <a16:creationId xmlns:a16="http://schemas.microsoft.com/office/drawing/2014/main" id="{FD4D1AB4-1AB7-32BE-22F8-DF55189AD8C1}"/>
              </a:ext>
            </a:extLst>
          </p:cNvPr>
          <p:cNvPicPr>
            <a:picLocks noChangeAspect="1"/>
          </p:cNvPicPr>
          <p:nvPr/>
        </p:nvPicPr>
        <p:blipFill>
          <a:blip r:embed="rId7"/>
          <a:stretch>
            <a:fillRect/>
          </a:stretch>
        </p:blipFill>
        <p:spPr>
          <a:xfrm rot="5400000">
            <a:off x="8261820" y="2497842"/>
            <a:ext cx="2145978" cy="1438781"/>
          </a:xfrm>
          <a:prstGeom prst="rect">
            <a:avLst/>
          </a:prstGeom>
        </p:spPr>
      </p:pic>
      <p:sp>
        <p:nvSpPr>
          <p:cNvPr id="18" name="テキスト ボックス 17">
            <a:extLst>
              <a:ext uri="{FF2B5EF4-FFF2-40B4-BE49-F238E27FC236}">
                <a16:creationId xmlns:a16="http://schemas.microsoft.com/office/drawing/2014/main" id="{3D9BBA60-3738-3C7F-67AB-67E98B03A914}"/>
              </a:ext>
            </a:extLst>
          </p:cNvPr>
          <p:cNvSpPr txBox="1"/>
          <p:nvPr/>
        </p:nvSpPr>
        <p:spPr>
          <a:xfrm>
            <a:off x="4050696" y="5416992"/>
            <a:ext cx="4434349" cy="646331"/>
          </a:xfrm>
          <a:prstGeom prst="rect">
            <a:avLst/>
          </a:prstGeom>
          <a:noFill/>
        </p:spPr>
        <p:txBody>
          <a:bodyPr wrap="square" rtlCol="0">
            <a:spAutoFit/>
          </a:bodyPr>
          <a:lstStyle/>
          <a:p>
            <a:r>
              <a:rPr kumimoji="1" lang="ja-JP" altLang="en-US" sz="3600" dirty="0">
                <a:solidFill>
                  <a:srgbClr val="FF0000"/>
                </a:solidFill>
              </a:rPr>
              <a:t>がん細胞を採取する</a:t>
            </a:r>
          </a:p>
        </p:txBody>
      </p:sp>
      <p:sp>
        <p:nvSpPr>
          <p:cNvPr id="19" name="矢印: 右 18">
            <a:extLst>
              <a:ext uri="{FF2B5EF4-FFF2-40B4-BE49-F238E27FC236}">
                <a16:creationId xmlns:a16="http://schemas.microsoft.com/office/drawing/2014/main" id="{1747268F-6029-19CC-1136-815A8BA0D9EF}"/>
              </a:ext>
            </a:extLst>
          </p:cNvPr>
          <p:cNvSpPr/>
          <p:nvPr/>
        </p:nvSpPr>
        <p:spPr>
          <a:xfrm>
            <a:off x="5888360" y="3224247"/>
            <a:ext cx="866402" cy="80624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67C96C0C-DD66-01EE-0891-FC552E0630E6}"/>
              </a:ext>
            </a:extLst>
          </p:cNvPr>
          <p:cNvSpPr txBox="1"/>
          <p:nvPr/>
        </p:nvSpPr>
        <p:spPr>
          <a:xfrm>
            <a:off x="8962774" y="4504906"/>
            <a:ext cx="1438782" cy="400110"/>
          </a:xfrm>
          <a:prstGeom prst="rect">
            <a:avLst/>
          </a:prstGeom>
          <a:noFill/>
        </p:spPr>
        <p:txBody>
          <a:bodyPr wrap="square" rtlCol="0">
            <a:spAutoFit/>
          </a:bodyPr>
          <a:lstStyle/>
          <a:p>
            <a:r>
              <a:rPr kumimoji="1" lang="ja-JP" altLang="en-US" sz="2000" dirty="0"/>
              <a:t>組織</a:t>
            </a:r>
          </a:p>
        </p:txBody>
      </p:sp>
      <p:sp>
        <p:nvSpPr>
          <p:cNvPr id="5" name="テキスト ボックス 4">
            <a:extLst>
              <a:ext uri="{FF2B5EF4-FFF2-40B4-BE49-F238E27FC236}">
                <a16:creationId xmlns:a16="http://schemas.microsoft.com/office/drawing/2014/main" id="{CC81E30F-A59C-0292-A37F-59FE5B8C66D3}"/>
              </a:ext>
            </a:extLst>
          </p:cNvPr>
          <p:cNvSpPr txBox="1"/>
          <p:nvPr/>
        </p:nvSpPr>
        <p:spPr>
          <a:xfrm>
            <a:off x="10579162" y="4537840"/>
            <a:ext cx="796413" cy="400110"/>
          </a:xfrm>
          <a:prstGeom prst="rect">
            <a:avLst/>
          </a:prstGeom>
          <a:noFill/>
        </p:spPr>
        <p:txBody>
          <a:bodyPr wrap="square" rtlCol="0">
            <a:spAutoFit/>
          </a:bodyPr>
          <a:lstStyle/>
          <a:p>
            <a:r>
              <a:rPr kumimoji="1" lang="ja-JP" altLang="en-US" sz="2000" dirty="0"/>
              <a:t>細胞</a:t>
            </a:r>
          </a:p>
        </p:txBody>
      </p:sp>
    </p:spTree>
    <p:extLst>
      <p:ext uri="{BB962C8B-B14F-4D97-AF65-F5344CB8AC3E}">
        <p14:creationId xmlns:p14="http://schemas.microsoft.com/office/powerpoint/2010/main" val="328609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6E457-B326-9039-C0C3-FCBCBBCA8815}"/>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856DB959-1DE8-CF4D-B9FB-2CDF567CF5B0}"/>
              </a:ext>
            </a:extLst>
          </p:cNvPr>
          <p:cNvSpPr/>
          <p:nvPr/>
        </p:nvSpPr>
        <p:spPr>
          <a:xfrm>
            <a:off x="462116" y="304799"/>
            <a:ext cx="4329480" cy="8652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600" dirty="0"/>
              <a:t>遺伝子検査の流れ</a:t>
            </a:r>
          </a:p>
        </p:txBody>
      </p:sp>
      <p:pic>
        <p:nvPicPr>
          <p:cNvPr id="4" name="図 3">
            <a:extLst>
              <a:ext uri="{FF2B5EF4-FFF2-40B4-BE49-F238E27FC236}">
                <a16:creationId xmlns:a16="http://schemas.microsoft.com/office/drawing/2014/main" id="{76216FE0-CB48-B440-D94F-8BDC3F002997}"/>
              </a:ext>
            </a:extLst>
          </p:cNvPr>
          <p:cNvPicPr>
            <a:picLocks noChangeAspect="1"/>
          </p:cNvPicPr>
          <p:nvPr/>
        </p:nvPicPr>
        <p:blipFill>
          <a:blip r:embed="rId3"/>
          <a:srcRect l="4739" r="5870"/>
          <a:stretch>
            <a:fillRect/>
          </a:stretch>
        </p:blipFill>
        <p:spPr>
          <a:xfrm>
            <a:off x="805913" y="4060984"/>
            <a:ext cx="2597683" cy="1934190"/>
          </a:xfrm>
          <a:prstGeom prst="rect">
            <a:avLst/>
          </a:prstGeom>
        </p:spPr>
      </p:pic>
      <p:pic>
        <p:nvPicPr>
          <p:cNvPr id="6" name="図 5">
            <a:extLst>
              <a:ext uri="{FF2B5EF4-FFF2-40B4-BE49-F238E27FC236}">
                <a16:creationId xmlns:a16="http://schemas.microsoft.com/office/drawing/2014/main" id="{D0A92D00-E9A0-8305-D609-99CC1A2C23DB}"/>
              </a:ext>
            </a:extLst>
          </p:cNvPr>
          <p:cNvPicPr>
            <a:picLocks noChangeAspect="1"/>
          </p:cNvPicPr>
          <p:nvPr/>
        </p:nvPicPr>
        <p:blipFill>
          <a:blip r:embed="rId4"/>
          <a:srcRect l="9550" r="22928"/>
          <a:stretch>
            <a:fillRect/>
          </a:stretch>
        </p:blipFill>
        <p:spPr>
          <a:xfrm rot="5400000">
            <a:off x="1414573" y="2065840"/>
            <a:ext cx="1396181" cy="1424991"/>
          </a:xfrm>
          <a:prstGeom prst="rect">
            <a:avLst/>
          </a:prstGeom>
        </p:spPr>
      </p:pic>
      <p:sp>
        <p:nvSpPr>
          <p:cNvPr id="7" name="矢印: 下 6">
            <a:extLst>
              <a:ext uri="{FF2B5EF4-FFF2-40B4-BE49-F238E27FC236}">
                <a16:creationId xmlns:a16="http://schemas.microsoft.com/office/drawing/2014/main" id="{384ADFA3-97F5-99E4-CCDD-5A67E6A48D14}"/>
              </a:ext>
            </a:extLst>
          </p:cNvPr>
          <p:cNvSpPr/>
          <p:nvPr/>
        </p:nvSpPr>
        <p:spPr>
          <a:xfrm>
            <a:off x="1805034" y="3571885"/>
            <a:ext cx="599440" cy="42672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矢印: 五方向 7">
            <a:extLst>
              <a:ext uri="{FF2B5EF4-FFF2-40B4-BE49-F238E27FC236}">
                <a16:creationId xmlns:a16="http://schemas.microsoft.com/office/drawing/2014/main" id="{32C298B0-602C-A0B3-CDA3-B6D7F9D67193}"/>
              </a:ext>
            </a:extLst>
          </p:cNvPr>
          <p:cNvSpPr/>
          <p:nvPr/>
        </p:nvSpPr>
        <p:spPr>
          <a:xfrm>
            <a:off x="3708604" y="3376719"/>
            <a:ext cx="931235" cy="1153058"/>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40D2CA28-6D38-2F94-88AE-71A3E00C8E43}"/>
              </a:ext>
            </a:extLst>
          </p:cNvPr>
          <p:cNvPicPr>
            <a:picLocks noChangeAspect="1"/>
          </p:cNvPicPr>
          <p:nvPr/>
        </p:nvPicPr>
        <p:blipFill>
          <a:blip r:embed="rId5"/>
          <a:stretch>
            <a:fillRect/>
          </a:stretch>
        </p:blipFill>
        <p:spPr>
          <a:xfrm>
            <a:off x="4796278" y="2220886"/>
            <a:ext cx="2543016" cy="1647180"/>
          </a:xfrm>
          <a:prstGeom prst="rect">
            <a:avLst/>
          </a:prstGeom>
        </p:spPr>
      </p:pic>
      <p:pic>
        <p:nvPicPr>
          <p:cNvPr id="12" name="図 11">
            <a:extLst>
              <a:ext uri="{FF2B5EF4-FFF2-40B4-BE49-F238E27FC236}">
                <a16:creationId xmlns:a16="http://schemas.microsoft.com/office/drawing/2014/main" id="{9ACD8A48-54A3-7D8B-A121-F43A5708EF70}"/>
              </a:ext>
            </a:extLst>
          </p:cNvPr>
          <p:cNvPicPr>
            <a:picLocks noChangeAspect="1"/>
          </p:cNvPicPr>
          <p:nvPr/>
        </p:nvPicPr>
        <p:blipFill>
          <a:blip r:embed="rId6"/>
          <a:stretch>
            <a:fillRect/>
          </a:stretch>
        </p:blipFill>
        <p:spPr>
          <a:xfrm>
            <a:off x="4791596" y="4060984"/>
            <a:ext cx="2571484" cy="1731368"/>
          </a:xfrm>
          <a:prstGeom prst="rect">
            <a:avLst/>
          </a:prstGeom>
        </p:spPr>
      </p:pic>
      <p:pic>
        <p:nvPicPr>
          <p:cNvPr id="15" name="図 14">
            <a:extLst>
              <a:ext uri="{FF2B5EF4-FFF2-40B4-BE49-F238E27FC236}">
                <a16:creationId xmlns:a16="http://schemas.microsoft.com/office/drawing/2014/main" id="{19B42C4D-4B3E-61EF-6CEC-4D8B834D3B97}"/>
              </a:ext>
            </a:extLst>
          </p:cNvPr>
          <p:cNvPicPr>
            <a:picLocks noChangeAspect="1"/>
          </p:cNvPicPr>
          <p:nvPr/>
        </p:nvPicPr>
        <p:blipFill>
          <a:blip r:embed="rId7"/>
          <a:stretch>
            <a:fillRect/>
          </a:stretch>
        </p:blipFill>
        <p:spPr>
          <a:xfrm>
            <a:off x="9133257" y="2020570"/>
            <a:ext cx="2076585" cy="1847496"/>
          </a:xfrm>
          <a:prstGeom prst="rect">
            <a:avLst/>
          </a:prstGeom>
        </p:spPr>
      </p:pic>
      <p:pic>
        <p:nvPicPr>
          <p:cNvPr id="17" name="図 16">
            <a:extLst>
              <a:ext uri="{FF2B5EF4-FFF2-40B4-BE49-F238E27FC236}">
                <a16:creationId xmlns:a16="http://schemas.microsoft.com/office/drawing/2014/main" id="{F90C8E5F-E9EE-4809-6023-3F735E8FD9D5}"/>
              </a:ext>
            </a:extLst>
          </p:cNvPr>
          <p:cNvPicPr>
            <a:picLocks noChangeAspect="1"/>
          </p:cNvPicPr>
          <p:nvPr/>
        </p:nvPicPr>
        <p:blipFill>
          <a:blip r:embed="rId8"/>
          <a:stretch>
            <a:fillRect/>
          </a:stretch>
        </p:blipFill>
        <p:spPr>
          <a:xfrm>
            <a:off x="9074511" y="3992757"/>
            <a:ext cx="2194079" cy="1867822"/>
          </a:xfrm>
          <a:prstGeom prst="rect">
            <a:avLst/>
          </a:prstGeom>
        </p:spPr>
      </p:pic>
      <p:sp>
        <p:nvSpPr>
          <p:cNvPr id="18" name="矢印: 五方向 17">
            <a:extLst>
              <a:ext uri="{FF2B5EF4-FFF2-40B4-BE49-F238E27FC236}">
                <a16:creationId xmlns:a16="http://schemas.microsoft.com/office/drawing/2014/main" id="{4E36236E-EB7F-6299-B353-0F10CBB0E495}"/>
              </a:ext>
            </a:extLst>
          </p:cNvPr>
          <p:cNvSpPr/>
          <p:nvPr/>
        </p:nvSpPr>
        <p:spPr>
          <a:xfrm>
            <a:off x="7794444" y="3291537"/>
            <a:ext cx="931235" cy="1153058"/>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C42827EC-BE35-4D7E-3C05-90E524204C47}"/>
              </a:ext>
            </a:extLst>
          </p:cNvPr>
          <p:cNvSpPr txBox="1"/>
          <p:nvPr/>
        </p:nvSpPr>
        <p:spPr>
          <a:xfrm>
            <a:off x="736435" y="1433915"/>
            <a:ext cx="2597683" cy="461665"/>
          </a:xfrm>
          <a:prstGeom prst="rect">
            <a:avLst/>
          </a:prstGeom>
          <a:noFill/>
        </p:spPr>
        <p:txBody>
          <a:bodyPr wrap="square" rtlCol="0">
            <a:spAutoFit/>
          </a:bodyPr>
          <a:lstStyle/>
          <a:p>
            <a:r>
              <a:rPr kumimoji="1" lang="ja-JP" altLang="en-US" sz="2400" dirty="0"/>
              <a:t>顕微鏡標本を作製</a:t>
            </a:r>
          </a:p>
        </p:txBody>
      </p:sp>
      <p:sp>
        <p:nvSpPr>
          <p:cNvPr id="20" name="テキスト ボックス 19">
            <a:extLst>
              <a:ext uri="{FF2B5EF4-FFF2-40B4-BE49-F238E27FC236}">
                <a16:creationId xmlns:a16="http://schemas.microsoft.com/office/drawing/2014/main" id="{2644BC25-9B4F-537A-5EB8-C70ADF886275}"/>
              </a:ext>
            </a:extLst>
          </p:cNvPr>
          <p:cNvSpPr txBox="1"/>
          <p:nvPr/>
        </p:nvSpPr>
        <p:spPr>
          <a:xfrm>
            <a:off x="4655037" y="1249248"/>
            <a:ext cx="3352800" cy="830997"/>
          </a:xfrm>
          <a:prstGeom prst="rect">
            <a:avLst/>
          </a:prstGeom>
          <a:noFill/>
        </p:spPr>
        <p:txBody>
          <a:bodyPr wrap="square" rtlCol="0">
            <a:spAutoFit/>
          </a:bodyPr>
          <a:lstStyle/>
          <a:p>
            <a:r>
              <a:rPr kumimoji="1" lang="ja-JP" altLang="en-US" sz="2400" dirty="0"/>
              <a:t>遺伝子検査用に</a:t>
            </a:r>
            <a:endParaRPr kumimoji="1" lang="en-US" altLang="ja-JP" sz="2400" dirty="0"/>
          </a:p>
          <a:p>
            <a:r>
              <a:rPr kumimoji="1" lang="ja-JP" altLang="en-US" sz="2400" dirty="0"/>
              <a:t>がん細胞を削り出す</a:t>
            </a:r>
          </a:p>
        </p:txBody>
      </p:sp>
      <p:sp>
        <p:nvSpPr>
          <p:cNvPr id="21" name="テキスト ボックス 20">
            <a:extLst>
              <a:ext uri="{FF2B5EF4-FFF2-40B4-BE49-F238E27FC236}">
                <a16:creationId xmlns:a16="http://schemas.microsoft.com/office/drawing/2014/main" id="{A60598C2-2686-1084-35C6-127E595F4395}"/>
              </a:ext>
            </a:extLst>
          </p:cNvPr>
          <p:cNvSpPr txBox="1"/>
          <p:nvPr/>
        </p:nvSpPr>
        <p:spPr>
          <a:xfrm>
            <a:off x="8829368" y="1433913"/>
            <a:ext cx="2939845" cy="461665"/>
          </a:xfrm>
          <a:prstGeom prst="rect">
            <a:avLst/>
          </a:prstGeom>
          <a:noFill/>
        </p:spPr>
        <p:txBody>
          <a:bodyPr wrap="square" rtlCol="0">
            <a:spAutoFit/>
          </a:bodyPr>
          <a:lstStyle/>
          <a:p>
            <a:r>
              <a:rPr kumimoji="1" lang="ja-JP" altLang="en-US" sz="2400" dirty="0"/>
              <a:t>遺伝情報を解析する</a:t>
            </a:r>
          </a:p>
        </p:txBody>
      </p:sp>
    </p:spTree>
    <p:extLst>
      <p:ext uri="{BB962C8B-B14F-4D97-AF65-F5344CB8AC3E}">
        <p14:creationId xmlns:p14="http://schemas.microsoft.com/office/powerpoint/2010/main" val="370749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4261A-7163-44CA-6DB1-DA2FE687774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AD41C950-55FD-F657-DE2E-172F0DA01823}"/>
              </a:ext>
            </a:extLst>
          </p:cNvPr>
          <p:cNvSpPr/>
          <p:nvPr/>
        </p:nvSpPr>
        <p:spPr>
          <a:xfrm>
            <a:off x="462116" y="304799"/>
            <a:ext cx="7580671" cy="8652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3600" dirty="0"/>
              <a:t>解析した遺伝情報は何に役立つのか</a:t>
            </a:r>
          </a:p>
        </p:txBody>
      </p:sp>
      <p:sp>
        <p:nvSpPr>
          <p:cNvPr id="4" name="テキスト ボックス 3">
            <a:extLst>
              <a:ext uri="{FF2B5EF4-FFF2-40B4-BE49-F238E27FC236}">
                <a16:creationId xmlns:a16="http://schemas.microsoft.com/office/drawing/2014/main" id="{73F8546D-BE13-5059-13EF-C10029423C33}"/>
              </a:ext>
            </a:extLst>
          </p:cNvPr>
          <p:cNvSpPr txBox="1"/>
          <p:nvPr/>
        </p:nvSpPr>
        <p:spPr>
          <a:xfrm>
            <a:off x="255636" y="2894991"/>
            <a:ext cx="11464415" cy="1569660"/>
          </a:xfrm>
          <a:prstGeom prst="rect">
            <a:avLst/>
          </a:prstGeom>
          <a:noFill/>
        </p:spPr>
        <p:txBody>
          <a:bodyPr wrap="square" rtlCol="0">
            <a:spAutoFit/>
          </a:bodyPr>
          <a:lstStyle/>
          <a:p>
            <a:r>
              <a:rPr kumimoji="1" lang="en-US" altLang="ja-JP" sz="3200" dirty="0"/>
              <a:t>〈</a:t>
            </a:r>
            <a:r>
              <a:rPr kumimoji="1" lang="ja-JP" altLang="en-US" sz="3200" dirty="0"/>
              <a:t>がんの診断</a:t>
            </a:r>
            <a:r>
              <a:rPr kumimoji="1" lang="en-US" altLang="ja-JP" sz="3200" dirty="0"/>
              <a:t>〉</a:t>
            </a:r>
          </a:p>
          <a:p>
            <a:r>
              <a:rPr kumimoji="1" lang="ja-JP" altLang="en-US" sz="3200" dirty="0"/>
              <a:t>主に血液のがん（白血病など）で、病気の原因となる遺伝子変異を特定することで診断が確定する。</a:t>
            </a:r>
          </a:p>
        </p:txBody>
      </p:sp>
      <p:sp>
        <p:nvSpPr>
          <p:cNvPr id="5" name="テキスト ボックス 4">
            <a:extLst>
              <a:ext uri="{FF2B5EF4-FFF2-40B4-BE49-F238E27FC236}">
                <a16:creationId xmlns:a16="http://schemas.microsoft.com/office/drawing/2014/main" id="{B8E62979-05FA-F773-F9FE-EB7BDF6AFCF0}"/>
              </a:ext>
            </a:extLst>
          </p:cNvPr>
          <p:cNvSpPr txBox="1"/>
          <p:nvPr/>
        </p:nvSpPr>
        <p:spPr>
          <a:xfrm>
            <a:off x="122902" y="1540774"/>
            <a:ext cx="11729884" cy="1354217"/>
          </a:xfrm>
          <a:prstGeom prst="rect">
            <a:avLst/>
          </a:prstGeom>
          <a:noFill/>
        </p:spPr>
        <p:txBody>
          <a:bodyPr wrap="square" rtlCol="0">
            <a:spAutoFit/>
          </a:bodyPr>
          <a:lstStyle/>
          <a:p>
            <a:r>
              <a:rPr kumimoji="1" lang="en-US" altLang="ja-JP" sz="3200" dirty="0">
                <a:highlight>
                  <a:srgbClr val="FFFF00"/>
                </a:highlight>
              </a:rPr>
              <a:t>〈</a:t>
            </a:r>
            <a:r>
              <a:rPr kumimoji="1" lang="ja-JP" altLang="en-US" sz="3200" dirty="0">
                <a:highlight>
                  <a:srgbClr val="FFFF00"/>
                </a:highlight>
              </a:rPr>
              <a:t>コンパニオン診断</a:t>
            </a:r>
            <a:r>
              <a:rPr kumimoji="1" lang="en-US" altLang="ja-JP" sz="3200" dirty="0">
                <a:highlight>
                  <a:srgbClr val="FFFF00"/>
                </a:highlight>
              </a:rPr>
              <a:t>〉</a:t>
            </a:r>
          </a:p>
          <a:p>
            <a:r>
              <a:rPr kumimoji="1" lang="ja-JP" altLang="en-US" sz="3200" dirty="0">
                <a:highlight>
                  <a:srgbClr val="FFFF00"/>
                </a:highlight>
              </a:rPr>
              <a:t>特定の遺伝子変異に対して効果がある</a:t>
            </a:r>
            <a:r>
              <a:rPr kumimoji="1" lang="ja-JP" altLang="en-US" sz="3200" dirty="0">
                <a:solidFill>
                  <a:srgbClr val="FF0000"/>
                </a:solidFill>
                <a:highlight>
                  <a:srgbClr val="FFFF00"/>
                </a:highlight>
              </a:rPr>
              <a:t>分子標的薬</a:t>
            </a:r>
            <a:r>
              <a:rPr kumimoji="1" lang="ja-JP" altLang="en-US" sz="3200" dirty="0">
                <a:highlight>
                  <a:srgbClr val="FFFF00"/>
                </a:highlight>
              </a:rPr>
              <a:t>の対象か調べる。</a:t>
            </a:r>
            <a:endParaRPr kumimoji="1" lang="en-US" altLang="ja-JP" sz="3200" dirty="0">
              <a:highlight>
                <a:srgbClr val="FFFF00"/>
              </a:highlight>
            </a:endParaRPr>
          </a:p>
          <a:p>
            <a:endParaRPr kumimoji="1" lang="ja-JP" altLang="en-US" dirty="0"/>
          </a:p>
        </p:txBody>
      </p:sp>
      <p:sp>
        <p:nvSpPr>
          <p:cNvPr id="6" name="テキスト ボックス 5">
            <a:extLst>
              <a:ext uri="{FF2B5EF4-FFF2-40B4-BE49-F238E27FC236}">
                <a16:creationId xmlns:a16="http://schemas.microsoft.com/office/drawing/2014/main" id="{BB5A45FA-3D82-1AFC-2ACE-48878985172A}"/>
              </a:ext>
            </a:extLst>
          </p:cNvPr>
          <p:cNvSpPr txBox="1"/>
          <p:nvPr/>
        </p:nvSpPr>
        <p:spPr>
          <a:xfrm>
            <a:off x="231058" y="4620540"/>
            <a:ext cx="11729884" cy="1569660"/>
          </a:xfrm>
          <a:prstGeom prst="rect">
            <a:avLst/>
          </a:prstGeom>
          <a:noFill/>
        </p:spPr>
        <p:txBody>
          <a:bodyPr wrap="square" rtlCol="0">
            <a:spAutoFit/>
          </a:bodyPr>
          <a:lstStyle/>
          <a:p>
            <a:r>
              <a:rPr kumimoji="1" lang="en-US" altLang="ja-JP" sz="3200" dirty="0"/>
              <a:t>〈</a:t>
            </a:r>
            <a:r>
              <a:rPr kumimoji="1" lang="ja-JP" altLang="en-US" sz="3200" dirty="0"/>
              <a:t>副作用がでやすいか</a:t>
            </a:r>
            <a:r>
              <a:rPr kumimoji="1" lang="en-US" altLang="ja-JP" sz="3200" dirty="0"/>
              <a:t>〉</a:t>
            </a:r>
          </a:p>
          <a:p>
            <a:r>
              <a:rPr kumimoji="1" lang="ja-JP" altLang="en-US" sz="3200" dirty="0"/>
              <a:t>体質によって重い副作用が出る抗がん剤を使う際に血液検査に</a:t>
            </a:r>
            <a:endParaRPr kumimoji="1" lang="en-US" altLang="ja-JP" sz="3200" dirty="0"/>
          </a:p>
          <a:p>
            <a:r>
              <a:rPr kumimoji="1" lang="ja-JP" altLang="en-US" sz="3200" dirty="0"/>
              <a:t>よって調べる。</a:t>
            </a:r>
          </a:p>
        </p:txBody>
      </p:sp>
    </p:spTree>
    <p:extLst>
      <p:ext uri="{BB962C8B-B14F-4D97-AF65-F5344CB8AC3E}">
        <p14:creationId xmlns:p14="http://schemas.microsoft.com/office/powerpoint/2010/main" val="792175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271A8-B126-A910-9445-645950FA91C4}"/>
            </a:ext>
          </a:extLst>
        </p:cNvPr>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3F5EC16A-5474-78A8-10FD-899CECB9FCB1}"/>
              </a:ext>
            </a:extLst>
          </p:cNvPr>
          <p:cNvSpPr/>
          <p:nvPr/>
        </p:nvSpPr>
        <p:spPr>
          <a:xfrm>
            <a:off x="351406" y="202944"/>
            <a:ext cx="3522504" cy="8595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600" dirty="0"/>
              <a:t>本日のおはなし</a:t>
            </a:r>
          </a:p>
        </p:txBody>
      </p:sp>
      <p:pic>
        <p:nvPicPr>
          <p:cNvPr id="10" name="図 9">
            <a:extLst>
              <a:ext uri="{FF2B5EF4-FFF2-40B4-BE49-F238E27FC236}">
                <a16:creationId xmlns:a16="http://schemas.microsoft.com/office/drawing/2014/main" id="{99815821-C9BF-4F67-7A6B-95177C74B137}"/>
              </a:ext>
            </a:extLst>
          </p:cNvPr>
          <p:cNvPicPr>
            <a:picLocks noChangeAspect="1"/>
          </p:cNvPicPr>
          <p:nvPr/>
        </p:nvPicPr>
        <p:blipFill>
          <a:blip r:embed="rId3"/>
          <a:srcRect l="2896" t="3308" r="3673" b="4481"/>
          <a:stretch>
            <a:fillRect/>
          </a:stretch>
        </p:blipFill>
        <p:spPr>
          <a:xfrm>
            <a:off x="8281056" y="1680758"/>
            <a:ext cx="3728720" cy="3666574"/>
          </a:xfrm>
          <a:prstGeom prst="rect">
            <a:avLst/>
          </a:prstGeom>
        </p:spPr>
      </p:pic>
      <p:sp>
        <p:nvSpPr>
          <p:cNvPr id="13" name="吹き出し: 角を丸めた四角形 12">
            <a:extLst>
              <a:ext uri="{FF2B5EF4-FFF2-40B4-BE49-F238E27FC236}">
                <a16:creationId xmlns:a16="http://schemas.microsoft.com/office/drawing/2014/main" id="{C909E04C-F292-2CA3-C71E-A9AB63678D1C}"/>
              </a:ext>
            </a:extLst>
          </p:cNvPr>
          <p:cNvSpPr/>
          <p:nvPr/>
        </p:nvSpPr>
        <p:spPr>
          <a:xfrm>
            <a:off x="351406" y="1425677"/>
            <a:ext cx="7661884" cy="4196958"/>
          </a:xfrm>
          <a:prstGeom prst="wedgeRoundRectCallout">
            <a:avLst>
              <a:gd name="adj1" fmla="val 58860"/>
              <a:gd name="adj2" fmla="val 342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000" dirty="0">
                <a:solidFill>
                  <a:schemeClr val="tx1"/>
                </a:solidFill>
              </a:rPr>
              <a:t>・遺伝子とがんについて</a:t>
            </a:r>
          </a:p>
          <a:p>
            <a:endParaRPr kumimoji="1" lang="ja-JP" altLang="en-US" sz="3000" dirty="0">
              <a:solidFill>
                <a:schemeClr val="tx1"/>
              </a:solidFill>
            </a:endParaRPr>
          </a:p>
          <a:p>
            <a:r>
              <a:rPr kumimoji="1" lang="ja-JP" altLang="en-US" sz="3000" dirty="0">
                <a:solidFill>
                  <a:schemeClr val="tx1"/>
                </a:solidFill>
              </a:rPr>
              <a:t>・遺伝子検査について</a:t>
            </a:r>
          </a:p>
          <a:p>
            <a:endParaRPr kumimoji="1" lang="ja-JP" altLang="en-US" sz="3000" dirty="0">
              <a:solidFill>
                <a:schemeClr val="tx1"/>
              </a:solidFill>
            </a:endParaRPr>
          </a:p>
          <a:p>
            <a:r>
              <a:rPr kumimoji="1" lang="ja-JP" altLang="en-US" sz="3000" dirty="0">
                <a:solidFill>
                  <a:srgbClr val="FF0000"/>
                </a:solidFill>
              </a:rPr>
              <a:t>・コンパニオン診断、分子標的薬について</a:t>
            </a:r>
          </a:p>
          <a:p>
            <a:endParaRPr kumimoji="1" lang="ja-JP" altLang="en-US" sz="3000" dirty="0">
              <a:solidFill>
                <a:schemeClr val="tx1"/>
              </a:solidFill>
            </a:endParaRPr>
          </a:p>
          <a:p>
            <a:r>
              <a:rPr kumimoji="1" lang="ja-JP" altLang="en-US" sz="3000" dirty="0">
                <a:solidFill>
                  <a:schemeClr val="tx1"/>
                </a:solidFill>
              </a:rPr>
              <a:t>・がん遺伝子検査の利点と欠点</a:t>
            </a:r>
          </a:p>
        </p:txBody>
      </p:sp>
    </p:spTree>
    <p:extLst>
      <p:ext uri="{BB962C8B-B14F-4D97-AF65-F5344CB8AC3E}">
        <p14:creationId xmlns:p14="http://schemas.microsoft.com/office/powerpoint/2010/main" val="2211448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BCCEC-DAC4-0288-A443-B14DCB6528E1}"/>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9438F22A-1206-9B1B-AB3F-DD7A7CA4F454}"/>
              </a:ext>
            </a:extLst>
          </p:cNvPr>
          <p:cNvSpPr/>
          <p:nvPr/>
        </p:nvSpPr>
        <p:spPr>
          <a:xfrm>
            <a:off x="462116" y="304799"/>
            <a:ext cx="4669441" cy="8652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600" dirty="0"/>
              <a:t>コンパニオン診断とは</a:t>
            </a:r>
          </a:p>
        </p:txBody>
      </p:sp>
      <p:pic>
        <p:nvPicPr>
          <p:cNvPr id="4" name="図 3">
            <a:extLst>
              <a:ext uri="{FF2B5EF4-FFF2-40B4-BE49-F238E27FC236}">
                <a16:creationId xmlns:a16="http://schemas.microsoft.com/office/drawing/2014/main" id="{424997CD-D054-C7C4-4DEF-7E5D81C84E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6836" y="2547138"/>
            <a:ext cx="1446816" cy="1446816"/>
          </a:xfrm>
          <a:prstGeom prst="rect">
            <a:avLst/>
          </a:prstGeom>
        </p:spPr>
      </p:pic>
      <p:pic>
        <p:nvPicPr>
          <p:cNvPr id="6" name="図 5">
            <a:extLst>
              <a:ext uri="{FF2B5EF4-FFF2-40B4-BE49-F238E27FC236}">
                <a16:creationId xmlns:a16="http://schemas.microsoft.com/office/drawing/2014/main" id="{F23ADEA1-2802-AFFA-EAAD-885883AA9B33}"/>
              </a:ext>
            </a:extLst>
          </p:cNvPr>
          <p:cNvPicPr>
            <a:picLocks noChangeAspect="1"/>
          </p:cNvPicPr>
          <p:nvPr/>
        </p:nvPicPr>
        <p:blipFill>
          <a:blip r:embed="rId4"/>
          <a:stretch>
            <a:fillRect/>
          </a:stretch>
        </p:blipFill>
        <p:spPr>
          <a:xfrm>
            <a:off x="5727933" y="2524339"/>
            <a:ext cx="1446816" cy="1446816"/>
          </a:xfrm>
          <a:prstGeom prst="rect">
            <a:avLst/>
          </a:prstGeom>
        </p:spPr>
      </p:pic>
      <p:pic>
        <p:nvPicPr>
          <p:cNvPr id="8" name="図 7">
            <a:extLst>
              <a:ext uri="{FF2B5EF4-FFF2-40B4-BE49-F238E27FC236}">
                <a16:creationId xmlns:a16="http://schemas.microsoft.com/office/drawing/2014/main" id="{E5D5C852-0D0D-F221-D668-20D0D6BE4228}"/>
              </a:ext>
            </a:extLst>
          </p:cNvPr>
          <p:cNvPicPr>
            <a:picLocks noChangeAspect="1"/>
          </p:cNvPicPr>
          <p:nvPr/>
        </p:nvPicPr>
        <p:blipFill>
          <a:blip r:embed="rId4"/>
          <a:stretch>
            <a:fillRect/>
          </a:stretch>
        </p:blipFill>
        <p:spPr>
          <a:xfrm>
            <a:off x="8697846" y="2554835"/>
            <a:ext cx="1446816" cy="1446816"/>
          </a:xfrm>
          <a:prstGeom prst="rect">
            <a:avLst/>
          </a:prstGeom>
        </p:spPr>
      </p:pic>
      <p:sp>
        <p:nvSpPr>
          <p:cNvPr id="9" name="星: 5 pt 8">
            <a:extLst>
              <a:ext uri="{FF2B5EF4-FFF2-40B4-BE49-F238E27FC236}">
                <a16:creationId xmlns:a16="http://schemas.microsoft.com/office/drawing/2014/main" id="{2BB927AE-AF71-CC78-6886-6360E0A9FF10}"/>
              </a:ext>
            </a:extLst>
          </p:cNvPr>
          <p:cNvSpPr/>
          <p:nvPr/>
        </p:nvSpPr>
        <p:spPr>
          <a:xfrm>
            <a:off x="2997004" y="2323336"/>
            <a:ext cx="1046480" cy="68453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ハート 9">
            <a:extLst>
              <a:ext uri="{FF2B5EF4-FFF2-40B4-BE49-F238E27FC236}">
                <a16:creationId xmlns:a16="http://schemas.microsoft.com/office/drawing/2014/main" id="{C06D51B0-5722-2843-BBA3-4C2FAE8B60F4}"/>
              </a:ext>
            </a:extLst>
          </p:cNvPr>
          <p:cNvSpPr/>
          <p:nvPr/>
        </p:nvSpPr>
        <p:spPr>
          <a:xfrm>
            <a:off x="6052398" y="2405133"/>
            <a:ext cx="766916" cy="706980"/>
          </a:xfrm>
          <a:prstGeom prst="heart">
            <a:avLst/>
          </a:prstGeom>
          <a:solidFill>
            <a:srgbClr val="FF33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フローチャート: 組合せ 10">
            <a:extLst>
              <a:ext uri="{FF2B5EF4-FFF2-40B4-BE49-F238E27FC236}">
                <a16:creationId xmlns:a16="http://schemas.microsoft.com/office/drawing/2014/main" id="{3D625115-FCEC-F6A5-D965-74ADE7EFCAFF}"/>
              </a:ext>
            </a:extLst>
          </p:cNvPr>
          <p:cNvSpPr/>
          <p:nvPr/>
        </p:nvSpPr>
        <p:spPr>
          <a:xfrm rot="16200000">
            <a:off x="8795916" y="2660152"/>
            <a:ext cx="668594" cy="457959"/>
          </a:xfrm>
          <a:prstGeom prst="flowChartMerg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フローチャート: 組合せ 13">
            <a:extLst>
              <a:ext uri="{FF2B5EF4-FFF2-40B4-BE49-F238E27FC236}">
                <a16:creationId xmlns:a16="http://schemas.microsoft.com/office/drawing/2014/main" id="{9D81C3C5-2DE5-3172-6B97-5510F77A698B}"/>
              </a:ext>
            </a:extLst>
          </p:cNvPr>
          <p:cNvSpPr/>
          <p:nvPr/>
        </p:nvSpPr>
        <p:spPr>
          <a:xfrm rot="5400000">
            <a:off x="9321931" y="2621797"/>
            <a:ext cx="668594" cy="468220"/>
          </a:xfrm>
          <a:prstGeom prst="flowChartMerg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FF58B088-E7DD-07D1-6776-259885048B3E}"/>
              </a:ext>
            </a:extLst>
          </p:cNvPr>
          <p:cNvSpPr txBox="1"/>
          <p:nvPr/>
        </p:nvSpPr>
        <p:spPr>
          <a:xfrm>
            <a:off x="2512631" y="3929231"/>
            <a:ext cx="2654710" cy="584775"/>
          </a:xfrm>
          <a:prstGeom prst="rect">
            <a:avLst/>
          </a:prstGeom>
          <a:noFill/>
        </p:spPr>
        <p:txBody>
          <a:bodyPr wrap="square" rtlCol="0">
            <a:spAutoFit/>
          </a:bodyPr>
          <a:lstStyle/>
          <a:p>
            <a:r>
              <a:rPr kumimoji="1" lang="en-US" altLang="ja-JP" sz="3200" dirty="0"/>
              <a:t>EGFR</a:t>
            </a:r>
            <a:r>
              <a:rPr kumimoji="1" lang="ja-JP" altLang="en-US" sz="3200" dirty="0"/>
              <a:t>遺伝子</a:t>
            </a:r>
          </a:p>
        </p:txBody>
      </p:sp>
      <p:sp>
        <p:nvSpPr>
          <p:cNvPr id="16" name="テキスト ボックス 15">
            <a:extLst>
              <a:ext uri="{FF2B5EF4-FFF2-40B4-BE49-F238E27FC236}">
                <a16:creationId xmlns:a16="http://schemas.microsoft.com/office/drawing/2014/main" id="{9FBF3E42-79A3-29A3-9497-DCA375CB589D}"/>
              </a:ext>
            </a:extLst>
          </p:cNvPr>
          <p:cNvSpPr txBox="1"/>
          <p:nvPr/>
        </p:nvSpPr>
        <p:spPr>
          <a:xfrm>
            <a:off x="5352229" y="3943358"/>
            <a:ext cx="3931748" cy="584775"/>
          </a:xfrm>
          <a:prstGeom prst="rect">
            <a:avLst/>
          </a:prstGeom>
          <a:noFill/>
        </p:spPr>
        <p:txBody>
          <a:bodyPr wrap="square" rtlCol="0">
            <a:spAutoFit/>
          </a:bodyPr>
          <a:lstStyle/>
          <a:p>
            <a:r>
              <a:rPr kumimoji="1" lang="en-US" altLang="ja-JP" sz="3200" dirty="0"/>
              <a:t>KRAS</a:t>
            </a:r>
            <a:r>
              <a:rPr kumimoji="1" lang="ja-JP" altLang="en-US" sz="3200" dirty="0"/>
              <a:t>遺伝子</a:t>
            </a:r>
          </a:p>
        </p:txBody>
      </p:sp>
      <p:sp>
        <p:nvSpPr>
          <p:cNvPr id="18" name="テキスト ボックス 17">
            <a:extLst>
              <a:ext uri="{FF2B5EF4-FFF2-40B4-BE49-F238E27FC236}">
                <a16:creationId xmlns:a16="http://schemas.microsoft.com/office/drawing/2014/main" id="{A0C49CAC-CAC9-C6BF-1146-4DA23E54CFAD}"/>
              </a:ext>
            </a:extLst>
          </p:cNvPr>
          <p:cNvSpPr txBox="1"/>
          <p:nvPr/>
        </p:nvSpPr>
        <p:spPr>
          <a:xfrm>
            <a:off x="8091485" y="3904809"/>
            <a:ext cx="2972620" cy="584775"/>
          </a:xfrm>
          <a:prstGeom prst="rect">
            <a:avLst/>
          </a:prstGeom>
          <a:noFill/>
        </p:spPr>
        <p:txBody>
          <a:bodyPr wrap="square" rtlCol="0">
            <a:spAutoFit/>
          </a:bodyPr>
          <a:lstStyle/>
          <a:p>
            <a:r>
              <a:rPr kumimoji="1" lang="en-US" altLang="ja-JP" sz="3200" dirty="0"/>
              <a:t>ALK</a:t>
            </a:r>
            <a:r>
              <a:rPr kumimoji="1" lang="ja-JP" altLang="en-US" sz="3200" dirty="0"/>
              <a:t>癒合遺伝子</a:t>
            </a:r>
          </a:p>
        </p:txBody>
      </p:sp>
      <p:sp>
        <p:nvSpPr>
          <p:cNvPr id="21" name="矢印: 下 20">
            <a:extLst>
              <a:ext uri="{FF2B5EF4-FFF2-40B4-BE49-F238E27FC236}">
                <a16:creationId xmlns:a16="http://schemas.microsoft.com/office/drawing/2014/main" id="{F7A6061A-A50B-CFC4-D5C0-40EFB014A813}"/>
              </a:ext>
            </a:extLst>
          </p:cNvPr>
          <p:cNvSpPr/>
          <p:nvPr/>
        </p:nvSpPr>
        <p:spPr>
          <a:xfrm>
            <a:off x="3377870" y="4616727"/>
            <a:ext cx="462116" cy="46210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下 21">
            <a:extLst>
              <a:ext uri="{FF2B5EF4-FFF2-40B4-BE49-F238E27FC236}">
                <a16:creationId xmlns:a16="http://schemas.microsoft.com/office/drawing/2014/main" id="{113B1429-48D3-E489-70AB-AC50DCDC7E91}"/>
              </a:ext>
            </a:extLst>
          </p:cNvPr>
          <p:cNvSpPr/>
          <p:nvPr/>
        </p:nvSpPr>
        <p:spPr>
          <a:xfrm>
            <a:off x="6209714" y="4639249"/>
            <a:ext cx="481781" cy="43958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下 22">
            <a:extLst>
              <a:ext uri="{FF2B5EF4-FFF2-40B4-BE49-F238E27FC236}">
                <a16:creationId xmlns:a16="http://schemas.microsoft.com/office/drawing/2014/main" id="{4DE63D81-8300-EF2D-F072-C56DB2C61C69}"/>
              </a:ext>
            </a:extLst>
          </p:cNvPr>
          <p:cNvSpPr/>
          <p:nvPr/>
        </p:nvSpPr>
        <p:spPr>
          <a:xfrm>
            <a:off x="9201691" y="4639249"/>
            <a:ext cx="481781" cy="43958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37677E42-EF07-67DF-6695-3817CCE6723C}"/>
              </a:ext>
            </a:extLst>
          </p:cNvPr>
          <p:cNvSpPr txBox="1"/>
          <p:nvPr/>
        </p:nvSpPr>
        <p:spPr>
          <a:xfrm>
            <a:off x="3198127" y="5156132"/>
            <a:ext cx="1750142" cy="584775"/>
          </a:xfrm>
          <a:prstGeom prst="rect">
            <a:avLst/>
          </a:prstGeom>
          <a:noFill/>
        </p:spPr>
        <p:txBody>
          <a:bodyPr wrap="square" rtlCol="0">
            <a:spAutoFit/>
          </a:bodyPr>
          <a:lstStyle/>
          <a:p>
            <a:r>
              <a:rPr kumimoji="1" lang="ja-JP" altLang="en-US" sz="3200" dirty="0"/>
              <a:t>薬</a:t>
            </a:r>
            <a:r>
              <a:rPr kumimoji="1" lang="en-US" altLang="ja-JP" sz="3200" dirty="0"/>
              <a:t>A</a:t>
            </a:r>
            <a:endParaRPr kumimoji="1" lang="ja-JP" altLang="en-US" sz="3200" dirty="0"/>
          </a:p>
        </p:txBody>
      </p:sp>
      <p:sp>
        <p:nvSpPr>
          <p:cNvPr id="26" name="テキスト ボックス 25">
            <a:extLst>
              <a:ext uri="{FF2B5EF4-FFF2-40B4-BE49-F238E27FC236}">
                <a16:creationId xmlns:a16="http://schemas.microsoft.com/office/drawing/2014/main" id="{99A85F6D-5BDA-6CD7-72B6-89674E2199D3}"/>
              </a:ext>
            </a:extLst>
          </p:cNvPr>
          <p:cNvSpPr txBox="1"/>
          <p:nvPr/>
        </p:nvSpPr>
        <p:spPr>
          <a:xfrm>
            <a:off x="6096000" y="5134879"/>
            <a:ext cx="870300"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薬</a:t>
            </a:r>
            <a:r>
              <a:rPr kumimoji="1" lang="en-US" altLang="ja-JP" sz="3200" dirty="0">
                <a:solidFill>
                  <a:prstClr val="black"/>
                </a:solidFill>
                <a:latin typeface="Calibri" panose="020F0502020204030204"/>
                <a:ea typeface="ＭＳ Ｐゴシック" panose="020B0600070205080204" pitchFamily="50" charset="-128"/>
              </a:rPr>
              <a:t>B</a:t>
            </a:r>
            <a:endParaRPr kumimoji="1" lang="ja-JP"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0" name="テキスト ボックス 29">
            <a:extLst>
              <a:ext uri="{FF2B5EF4-FFF2-40B4-BE49-F238E27FC236}">
                <a16:creationId xmlns:a16="http://schemas.microsoft.com/office/drawing/2014/main" id="{AE276F7B-8E8B-51FE-7C6F-DF9077FEC3D1}"/>
              </a:ext>
            </a:extLst>
          </p:cNvPr>
          <p:cNvSpPr txBox="1"/>
          <p:nvPr/>
        </p:nvSpPr>
        <p:spPr>
          <a:xfrm>
            <a:off x="9134050" y="5134879"/>
            <a:ext cx="863979"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薬</a:t>
            </a:r>
            <a:r>
              <a:rPr kumimoji="1" lang="en-US" altLang="ja-JP" sz="3200" dirty="0">
                <a:solidFill>
                  <a:prstClr val="black"/>
                </a:solidFill>
                <a:latin typeface="Calibri" panose="020F0502020204030204"/>
                <a:ea typeface="ＭＳ Ｐゴシック" panose="020B0600070205080204" pitchFamily="50" charset="-128"/>
              </a:rPr>
              <a:t>C</a:t>
            </a:r>
            <a:endParaRPr kumimoji="1" lang="ja-JP"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2" name="テキスト ボックス 31">
            <a:extLst>
              <a:ext uri="{FF2B5EF4-FFF2-40B4-BE49-F238E27FC236}">
                <a16:creationId xmlns:a16="http://schemas.microsoft.com/office/drawing/2014/main" id="{8B62B095-385D-D062-90D4-36F081C3AFBD}"/>
              </a:ext>
            </a:extLst>
          </p:cNvPr>
          <p:cNvSpPr txBox="1"/>
          <p:nvPr/>
        </p:nvSpPr>
        <p:spPr>
          <a:xfrm>
            <a:off x="113714" y="1501727"/>
            <a:ext cx="12192000" cy="584775"/>
          </a:xfrm>
          <a:prstGeom prst="rect">
            <a:avLst/>
          </a:prstGeom>
          <a:noFill/>
        </p:spPr>
        <p:txBody>
          <a:bodyPr wrap="square">
            <a:spAutoFit/>
          </a:bodyPr>
          <a:lstStyle/>
          <a:p>
            <a:r>
              <a:rPr lang="ja-JP" altLang="en-US" sz="3200" i="0" dirty="0">
                <a:solidFill>
                  <a:srgbClr val="FF0000"/>
                </a:solidFill>
                <a:effectLst/>
                <a:latin typeface="Roboto" panose="02000000000000000000" pitchFamily="2" charset="0"/>
              </a:rPr>
              <a:t>特定の治療薬が患者に効果的かどうかを事前に判断するための検査</a:t>
            </a:r>
            <a:endParaRPr lang="ja-JP" altLang="en-US" sz="3200" dirty="0">
              <a:solidFill>
                <a:srgbClr val="FF0000"/>
              </a:solidFill>
            </a:endParaRPr>
          </a:p>
        </p:txBody>
      </p:sp>
      <p:sp>
        <p:nvSpPr>
          <p:cNvPr id="33" name="テキスト ボックス 32">
            <a:extLst>
              <a:ext uri="{FF2B5EF4-FFF2-40B4-BE49-F238E27FC236}">
                <a16:creationId xmlns:a16="http://schemas.microsoft.com/office/drawing/2014/main" id="{DF0D069A-A9A3-24B8-37F5-BEC63E807E48}"/>
              </a:ext>
            </a:extLst>
          </p:cNvPr>
          <p:cNvSpPr txBox="1"/>
          <p:nvPr/>
        </p:nvSpPr>
        <p:spPr>
          <a:xfrm>
            <a:off x="291716" y="5217687"/>
            <a:ext cx="2220915" cy="523220"/>
          </a:xfrm>
          <a:prstGeom prst="rect">
            <a:avLst/>
          </a:prstGeom>
          <a:noFill/>
        </p:spPr>
        <p:txBody>
          <a:bodyPr wrap="square" rtlCol="0">
            <a:spAutoFit/>
          </a:bodyPr>
          <a:lstStyle/>
          <a:p>
            <a:r>
              <a:rPr kumimoji="1" lang="ja-JP" altLang="en-US" sz="2800" dirty="0"/>
              <a:t>分子標的薬</a:t>
            </a:r>
          </a:p>
        </p:txBody>
      </p:sp>
      <p:sp>
        <p:nvSpPr>
          <p:cNvPr id="34" name="楕円 33">
            <a:extLst>
              <a:ext uri="{FF2B5EF4-FFF2-40B4-BE49-F238E27FC236}">
                <a16:creationId xmlns:a16="http://schemas.microsoft.com/office/drawing/2014/main" id="{B011AE35-50F8-F992-D3AE-0CAA95DA9D61}"/>
              </a:ext>
            </a:extLst>
          </p:cNvPr>
          <p:cNvSpPr/>
          <p:nvPr/>
        </p:nvSpPr>
        <p:spPr>
          <a:xfrm>
            <a:off x="9296267" y="2758623"/>
            <a:ext cx="197794" cy="194568"/>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46F57F36-D91A-38C0-4237-4E425B049AF6}"/>
              </a:ext>
            </a:extLst>
          </p:cNvPr>
          <p:cNvSpPr txBox="1"/>
          <p:nvPr/>
        </p:nvSpPr>
        <p:spPr>
          <a:xfrm>
            <a:off x="462116" y="3167390"/>
            <a:ext cx="1669472" cy="523220"/>
          </a:xfrm>
          <a:prstGeom prst="rect">
            <a:avLst/>
          </a:prstGeom>
          <a:noFill/>
        </p:spPr>
        <p:txBody>
          <a:bodyPr wrap="square" rtlCol="0">
            <a:spAutoFit/>
          </a:bodyPr>
          <a:lstStyle/>
          <a:p>
            <a:r>
              <a:rPr kumimoji="1" lang="ja-JP" altLang="en-US" sz="2800" dirty="0"/>
              <a:t>がん細胞</a:t>
            </a:r>
          </a:p>
        </p:txBody>
      </p:sp>
    </p:spTree>
    <p:extLst>
      <p:ext uri="{BB962C8B-B14F-4D97-AF65-F5344CB8AC3E}">
        <p14:creationId xmlns:p14="http://schemas.microsoft.com/office/powerpoint/2010/main" val="2774872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A9BA6-A159-5492-8666-9E6A3106FB48}"/>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D429CDDE-350E-7FD6-6AEB-11CD93BB67EE}"/>
              </a:ext>
            </a:extLst>
          </p:cNvPr>
          <p:cNvSpPr/>
          <p:nvPr/>
        </p:nvSpPr>
        <p:spPr>
          <a:xfrm>
            <a:off x="462117" y="304799"/>
            <a:ext cx="3834580" cy="8652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600" dirty="0"/>
              <a:t>分子標的薬とは</a:t>
            </a:r>
          </a:p>
        </p:txBody>
      </p:sp>
      <p:pic>
        <p:nvPicPr>
          <p:cNvPr id="3" name="図 2">
            <a:extLst>
              <a:ext uri="{FF2B5EF4-FFF2-40B4-BE49-F238E27FC236}">
                <a16:creationId xmlns:a16="http://schemas.microsoft.com/office/drawing/2014/main" id="{27EA2878-1283-9E0A-10A0-0423448DD33E}"/>
              </a:ext>
            </a:extLst>
          </p:cNvPr>
          <p:cNvPicPr>
            <a:picLocks noChangeAspect="1"/>
          </p:cNvPicPr>
          <p:nvPr/>
        </p:nvPicPr>
        <p:blipFill>
          <a:blip r:embed="rId3"/>
          <a:stretch>
            <a:fillRect/>
          </a:stretch>
        </p:blipFill>
        <p:spPr>
          <a:xfrm>
            <a:off x="3810016" y="1461300"/>
            <a:ext cx="2801217" cy="2801217"/>
          </a:xfrm>
          <a:prstGeom prst="rect">
            <a:avLst/>
          </a:prstGeom>
        </p:spPr>
      </p:pic>
      <p:sp>
        <p:nvSpPr>
          <p:cNvPr id="5" name="爆発: 8 pt 4">
            <a:extLst>
              <a:ext uri="{FF2B5EF4-FFF2-40B4-BE49-F238E27FC236}">
                <a16:creationId xmlns:a16="http://schemas.microsoft.com/office/drawing/2014/main" id="{E2AD7CA3-D37E-8EAD-1755-6F8F6D41DFCF}"/>
              </a:ext>
            </a:extLst>
          </p:cNvPr>
          <p:cNvSpPr/>
          <p:nvPr/>
        </p:nvSpPr>
        <p:spPr>
          <a:xfrm>
            <a:off x="6087632" y="1649907"/>
            <a:ext cx="491613" cy="544190"/>
          </a:xfrm>
          <a:prstGeom prst="irregularSeal1">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9" name="図 28">
            <a:extLst>
              <a:ext uri="{FF2B5EF4-FFF2-40B4-BE49-F238E27FC236}">
                <a16:creationId xmlns:a16="http://schemas.microsoft.com/office/drawing/2014/main" id="{6DC37F47-1F00-DEEB-7799-253FB48C5A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360" y="2260853"/>
            <a:ext cx="2135901" cy="2135901"/>
          </a:xfrm>
          <a:prstGeom prst="rect">
            <a:avLst/>
          </a:prstGeom>
        </p:spPr>
      </p:pic>
      <p:pic>
        <p:nvPicPr>
          <p:cNvPr id="33" name="図 32">
            <a:extLst>
              <a:ext uri="{FF2B5EF4-FFF2-40B4-BE49-F238E27FC236}">
                <a16:creationId xmlns:a16="http://schemas.microsoft.com/office/drawing/2014/main" id="{137177EF-ABB1-EF2C-1994-67E1938672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5592" y="2014841"/>
            <a:ext cx="2474249" cy="2474249"/>
          </a:xfrm>
          <a:prstGeom prst="rect">
            <a:avLst/>
          </a:prstGeom>
        </p:spPr>
      </p:pic>
      <p:sp>
        <p:nvSpPr>
          <p:cNvPr id="41" name="稲妻 40">
            <a:extLst>
              <a:ext uri="{FF2B5EF4-FFF2-40B4-BE49-F238E27FC236}">
                <a16:creationId xmlns:a16="http://schemas.microsoft.com/office/drawing/2014/main" id="{9F7A7B09-8C38-A3C0-5977-D446D21BD1CB}"/>
              </a:ext>
            </a:extLst>
          </p:cNvPr>
          <p:cNvSpPr/>
          <p:nvPr/>
        </p:nvSpPr>
        <p:spPr>
          <a:xfrm rot="9949536">
            <a:off x="6703225" y="1967854"/>
            <a:ext cx="1445753" cy="931105"/>
          </a:xfrm>
          <a:prstGeom prst="lightningBol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a:extLst>
              <a:ext uri="{FF2B5EF4-FFF2-40B4-BE49-F238E27FC236}">
                <a16:creationId xmlns:a16="http://schemas.microsoft.com/office/drawing/2014/main" id="{9FEFA8D7-6E68-5272-1D46-5AA8C5831013}"/>
              </a:ext>
            </a:extLst>
          </p:cNvPr>
          <p:cNvCxnSpPr>
            <a:cxnSpLocks/>
          </p:cNvCxnSpPr>
          <p:nvPr/>
        </p:nvCxnSpPr>
        <p:spPr>
          <a:xfrm flipV="1">
            <a:off x="3279500" y="1470616"/>
            <a:ext cx="1238865" cy="90277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FBDF4D61-5C27-0838-EEEE-763C613F46C4}"/>
              </a:ext>
            </a:extLst>
          </p:cNvPr>
          <p:cNvCxnSpPr>
            <a:cxnSpLocks/>
          </p:cNvCxnSpPr>
          <p:nvPr/>
        </p:nvCxnSpPr>
        <p:spPr>
          <a:xfrm>
            <a:off x="3371982" y="3941504"/>
            <a:ext cx="1329301" cy="69149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47" name="テキスト ボックス 46">
            <a:extLst>
              <a:ext uri="{FF2B5EF4-FFF2-40B4-BE49-F238E27FC236}">
                <a16:creationId xmlns:a16="http://schemas.microsoft.com/office/drawing/2014/main" id="{94C592F9-D0F0-1D1B-964C-04C1DB6E9FB3}"/>
              </a:ext>
            </a:extLst>
          </p:cNvPr>
          <p:cNvSpPr txBox="1"/>
          <p:nvPr/>
        </p:nvSpPr>
        <p:spPr>
          <a:xfrm>
            <a:off x="1266415" y="4489091"/>
            <a:ext cx="2216200" cy="523220"/>
          </a:xfrm>
          <a:prstGeom prst="rect">
            <a:avLst/>
          </a:prstGeom>
          <a:noFill/>
        </p:spPr>
        <p:txBody>
          <a:bodyPr wrap="square" rtlCol="0">
            <a:spAutoFit/>
          </a:bodyPr>
          <a:lstStyle/>
          <a:p>
            <a:r>
              <a:rPr kumimoji="1" lang="ja-JP" altLang="en-US" sz="2800" dirty="0"/>
              <a:t>がん細胞</a:t>
            </a:r>
          </a:p>
        </p:txBody>
      </p:sp>
      <p:sp>
        <p:nvSpPr>
          <p:cNvPr id="48" name="テキスト ボックス 47">
            <a:extLst>
              <a:ext uri="{FF2B5EF4-FFF2-40B4-BE49-F238E27FC236}">
                <a16:creationId xmlns:a16="http://schemas.microsoft.com/office/drawing/2014/main" id="{E450AFA7-5CD3-FB8B-75A2-B237B4F87C73}"/>
              </a:ext>
            </a:extLst>
          </p:cNvPr>
          <p:cNvSpPr txBox="1"/>
          <p:nvPr/>
        </p:nvSpPr>
        <p:spPr>
          <a:xfrm>
            <a:off x="8240973" y="4356147"/>
            <a:ext cx="2438400" cy="523220"/>
          </a:xfrm>
          <a:prstGeom prst="rect">
            <a:avLst/>
          </a:prstGeom>
          <a:noFill/>
        </p:spPr>
        <p:txBody>
          <a:bodyPr wrap="square" rtlCol="0">
            <a:spAutoFit/>
          </a:bodyPr>
          <a:lstStyle/>
          <a:p>
            <a:r>
              <a:rPr kumimoji="1" lang="ja-JP" altLang="en-US" sz="2800" dirty="0"/>
              <a:t>分子標的薬</a:t>
            </a:r>
          </a:p>
        </p:txBody>
      </p:sp>
      <p:sp>
        <p:nvSpPr>
          <p:cNvPr id="49" name="テキスト ボックス 48">
            <a:extLst>
              <a:ext uri="{FF2B5EF4-FFF2-40B4-BE49-F238E27FC236}">
                <a16:creationId xmlns:a16="http://schemas.microsoft.com/office/drawing/2014/main" id="{86C02A9F-55EB-BD9D-FA86-5CD50538BD86}"/>
              </a:ext>
            </a:extLst>
          </p:cNvPr>
          <p:cNvSpPr txBox="1"/>
          <p:nvPr/>
        </p:nvSpPr>
        <p:spPr>
          <a:xfrm rot="1415273">
            <a:off x="8762370" y="1401132"/>
            <a:ext cx="3009202" cy="769441"/>
          </a:xfrm>
          <a:prstGeom prst="rect">
            <a:avLst/>
          </a:prstGeom>
          <a:noFill/>
        </p:spPr>
        <p:txBody>
          <a:bodyPr wrap="square" rtlCol="0">
            <a:spAutoFit/>
          </a:bodyPr>
          <a:lstStyle/>
          <a:p>
            <a:r>
              <a:rPr kumimoji="1" lang="ja-JP" altLang="en-US" sz="4400" dirty="0"/>
              <a:t>ヤーー！！</a:t>
            </a:r>
          </a:p>
        </p:txBody>
      </p:sp>
      <p:sp>
        <p:nvSpPr>
          <p:cNvPr id="50" name="テキスト ボックス 49">
            <a:extLst>
              <a:ext uri="{FF2B5EF4-FFF2-40B4-BE49-F238E27FC236}">
                <a16:creationId xmlns:a16="http://schemas.microsoft.com/office/drawing/2014/main" id="{F7720197-163A-1AE7-B923-56EBA836B7DA}"/>
              </a:ext>
            </a:extLst>
          </p:cNvPr>
          <p:cNvSpPr txBox="1"/>
          <p:nvPr/>
        </p:nvSpPr>
        <p:spPr>
          <a:xfrm>
            <a:off x="224196" y="5307412"/>
            <a:ext cx="11928475" cy="1046440"/>
          </a:xfrm>
          <a:prstGeom prst="rect">
            <a:avLst/>
          </a:prstGeom>
          <a:noFill/>
        </p:spPr>
        <p:txBody>
          <a:bodyPr wrap="square" rtlCol="0">
            <a:spAutoFit/>
          </a:bodyPr>
          <a:lstStyle/>
          <a:p>
            <a:r>
              <a:rPr kumimoji="1" lang="ja-JP" altLang="en-US" sz="3400" dirty="0">
                <a:solidFill>
                  <a:srgbClr val="FF0000"/>
                </a:solidFill>
              </a:rPr>
              <a:t>がん細胞がもつ特定の遺伝子やタンパク質を狙って作用する薬</a:t>
            </a:r>
            <a:endParaRPr kumimoji="1" lang="en-US" altLang="ja-JP" sz="3400" dirty="0">
              <a:solidFill>
                <a:srgbClr val="FF0000"/>
              </a:solidFill>
            </a:endParaRPr>
          </a:p>
          <a:p>
            <a:endParaRPr kumimoji="1" lang="ja-JP" altLang="en-US" sz="2800" dirty="0">
              <a:solidFill>
                <a:srgbClr val="FF0000"/>
              </a:solidFill>
            </a:endParaRPr>
          </a:p>
        </p:txBody>
      </p:sp>
    </p:spTree>
    <p:extLst>
      <p:ext uri="{BB962C8B-B14F-4D97-AF65-F5344CB8AC3E}">
        <p14:creationId xmlns:p14="http://schemas.microsoft.com/office/powerpoint/2010/main" val="381710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500" tmFilter="0, 0; .2, .5; .8, .5; 1, 0"/>
                                        <p:tgtEl>
                                          <p:spTgt spid="49"/>
                                        </p:tgtEl>
                                      </p:cBhvr>
                                    </p:animEffect>
                                    <p:animScale>
                                      <p:cBhvr>
                                        <p:cTn id="13" dur="250" autoRev="1" fill="hold"/>
                                        <p:tgtEl>
                                          <p:spTgt spid="4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A2999-C30C-280C-7E0F-44978F0EA765}"/>
            </a:ext>
          </a:extLst>
        </p:cNvPr>
        <p:cNvGrpSpPr/>
        <p:nvPr/>
      </p:nvGrpSpPr>
      <p:grpSpPr>
        <a:xfrm>
          <a:off x="0" y="0"/>
          <a:ext cx="0" cy="0"/>
          <a:chOff x="0" y="0"/>
          <a:chExt cx="0" cy="0"/>
        </a:xfrm>
      </p:grpSpPr>
      <p:sp>
        <p:nvSpPr>
          <p:cNvPr id="38" name="四角形: 角を丸くする 37">
            <a:extLst>
              <a:ext uri="{FF2B5EF4-FFF2-40B4-BE49-F238E27FC236}">
                <a16:creationId xmlns:a16="http://schemas.microsoft.com/office/drawing/2014/main" id="{241B4E1E-8878-D187-99A4-A29990DB253F}"/>
              </a:ext>
            </a:extLst>
          </p:cNvPr>
          <p:cNvSpPr/>
          <p:nvPr/>
        </p:nvSpPr>
        <p:spPr>
          <a:xfrm>
            <a:off x="6197432" y="1275899"/>
            <a:ext cx="5775956" cy="49479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C3637554-E1E7-390E-E8C2-D95FAD6E6575}"/>
              </a:ext>
            </a:extLst>
          </p:cNvPr>
          <p:cNvSpPr/>
          <p:nvPr/>
        </p:nvSpPr>
        <p:spPr>
          <a:xfrm>
            <a:off x="462116" y="304799"/>
            <a:ext cx="6174658" cy="8652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600"/>
              <a:t>分子標的薬と抗がん剤の違い</a:t>
            </a:r>
            <a:endParaRPr kumimoji="1" lang="ja-JP" altLang="en-US" sz="3600" dirty="0"/>
          </a:p>
        </p:txBody>
      </p:sp>
      <p:pic>
        <p:nvPicPr>
          <p:cNvPr id="6" name="図 5">
            <a:extLst>
              <a:ext uri="{FF2B5EF4-FFF2-40B4-BE49-F238E27FC236}">
                <a16:creationId xmlns:a16="http://schemas.microsoft.com/office/drawing/2014/main" id="{B08D6449-D6EB-6268-9DA0-CD5A5B4E4CA7}"/>
              </a:ext>
            </a:extLst>
          </p:cNvPr>
          <p:cNvPicPr>
            <a:picLocks noChangeAspect="1"/>
          </p:cNvPicPr>
          <p:nvPr/>
        </p:nvPicPr>
        <p:blipFill>
          <a:blip r:embed="rId3"/>
          <a:stretch>
            <a:fillRect/>
          </a:stretch>
        </p:blipFill>
        <p:spPr>
          <a:xfrm>
            <a:off x="9000372" y="1918908"/>
            <a:ext cx="1448225" cy="2623595"/>
          </a:xfrm>
          <a:prstGeom prst="rect">
            <a:avLst/>
          </a:prstGeom>
        </p:spPr>
      </p:pic>
      <p:sp>
        <p:nvSpPr>
          <p:cNvPr id="37" name="四角形: 角を丸くする 36">
            <a:extLst>
              <a:ext uri="{FF2B5EF4-FFF2-40B4-BE49-F238E27FC236}">
                <a16:creationId xmlns:a16="http://schemas.microsoft.com/office/drawing/2014/main" id="{F650D699-CDF3-DAF4-A7FC-CFA9ACDD4E9F}"/>
              </a:ext>
            </a:extLst>
          </p:cNvPr>
          <p:cNvSpPr/>
          <p:nvPr/>
        </p:nvSpPr>
        <p:spPr>
          <a:xfrm>
            <a:off x="185017" y="1275899"/>
            <a:ext cx="5775956" cy="49479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6" name="図 35">
            <a:extLst>
              <a:ext uri="{FF2B5EF4-FFF2-40B4-BE49-F238E27FC236}">
                <a16:creationId xmlns:a16="http://schemas.microsoft.com/office/drawing/2014/main" id="{BD761AF0-C999-6AA1-901A-EBCC764234D6}"/>
              </a:ext>
            </a:extLst>
          </p:cNvPr>
          <p:cNvPicPr>
            <a:picLocks noChangeAspect="1"/>
          </p:cNvPicPr>
          <p:nvPr/>
        </p:nvPicPr>
        <p:blipFill>
          <a:blip r:embed="rId4"/>
          <a:stretch>
            <a:fillRect/>
          </a:stretch>
        </p:blipFill>
        <p:spPr>
          <a:xfrm>
            <a:off x="328207" y="2378099"/>
            <a:ext cx="5453373" cy="2070167"/>
          </a:xfrm>
          <a:prstGeom prst="rect">
            <a:avLst/>
          </a:prstGeom>
        </p:spPr>
      </p:pic>
      <p:sp>
        <p:nvSpPr>
          <p:cNvPr id="39" name="テキスト ボックス 38">
            <a:extLst>
              <a:ext uri="{FF2B5EF4-FFF2-40B4-BE49-F238E27FC236}">
                <a16:creationId xmlns:a16="http://schemas.microsoft.com/office/drawing/2014/main" id="{43C88BFD-18C5-B662-3B6F-FA114640662A}"/>
              </a:ext>
            </a:extLst>
          </p:cNvPr>
          <p:cNvSpPr txBox="1"/>
          <p:nvPr/>
        </p:nvSpPr>
        <p:spPr>
          <a:xfrm>
            <a:off x="1979977" y="1421264"/>
            <a:ext cx="2595716" cy="523220"/>
          </a:xfrm>
          <a:prstGeom prst="rect">
            <a:avLst/>
          </a:prstGeom>
          <a:noFill/>
        </p:spPr>
        <p:txBody>
          <a:bodyPr wrap="square" rtlCol="0">
            <a:spAutoFit/>
          </a:bodyPr>
          <a:lstStyle/>
          <a:p>
            <a:r>
              <a:rPr kumimoji="1" lang="ja-JP" altLang="en-US" sz="2800" dirty="0"/>
              <a:t>分子標的薬</a:t>
            </a:r>
          </a:p>
        </p:txBody>
      </p:sp>
      <p:sp>
        <p:nvSpPr>
          <p:cNvPr id="40" name="テキスト ボックス 39">
            <a:extLst>
              <a:ext uri="{FF2B5EF4-FFF2-40B4-BE49-F238E27FC236}">
                <a16:creationId xmlns:a16="http://schemas.microsoft.com/office/drawing/2014/main" id="{4F3363E9-00DF-35CA-CFD7-E78427AADF09}"/>
              </a:ext>
            </a:extLst>
          </p:cNvPr>
          <p:cNvSpPr txBox="1"/>
          <p:nvPr/>
        </p:nvSpPr>
        <p:spPr>
          <a:xfrm>
            <a:off x="8277043" y="1421264"/>
            <a:ext cx="2458064" cy="523220"/>
          </a:xfrm>
          <a:prstGeom prst="rect">
            <a:avLst/>
          </a:prstGeom>
          <a:noFill/>
        </p:spPr>
        <p:txBody>
          <a:bodyPr wrap="square" rtlCol="0">
            <a:spAutoFit/>
          </a:bodyPr>
          <a:lstStyle/>
          <a:p>
            <a:r>
              <a:rPr kumimoji="1" lang="ja-JP" altLang="en-US" sz="2800" dirty="0"/>
              <a:t>抗がん剤</a:t>
            </a:r>
          </a:p>
        </p:txBody>
      </p:sp>
      <p:pic>
        <p:nvPicPr>
          <p:cNvPr id="42" name="図 41">
            <a:extLst>
              <a:ext uri="{FF2B5EF4-FFF2-40B4-BE49-F238E27FC236}">
                <a16:creationId xmlns:a16="http://schemas.microsoft.com/office/drawing/2014/main" id="{F6A54512-E2AA-2CA5-F2E9-D040D78449B9}"/>
              </a:ext>
            </a:extLst>
          </p:cNvPr>
          <p:cNvPicPr>
            <a:picLocks noChangeAspect="1"/>
          </p:cNvPicPr>
          <p:nvPr/>
        </p:nvPicPr>
        <p:blipFill>
          <a:blip r:embed="rId5"/>
          <a:stretch>
            <a:fillRect/>
          </a:stretch>
        </p:blipFill>
        <p:spPr>
          <a:xfrm>
            <a:off x="7544479" y="2192586"/>
            <a:ext cx="1635194" cy="2182769"/>
          </a:xfrm>
          <a:prstGeom prst="rect">
            <a:avLst/>
          </a:prstGeom>
        </p:spPr>
      </p:pic>
      <p:sp>
        <p:nvSpPr>
          <p:cNvPr id="43" name="テキスト ボックス 42">
            <a:extLst>
              <a:ext uri="{FF2B5EF4-FFF2-40B4-BE49-F238E27FC236}">
                <a16:creationId xmlns:a16="http://schemas.microsoft.com/office/drawing/2014/main" id="{F396253D-561B-166E-065E-2B6026C01EE6}"/>
              </a:ext>
            </a:extLst>
          </p:cNvPr>
          <p:cNvSpPr txBox="1"/>
          <p:nvPr/>
        </p:nvSpPr>
        <p:spPr>
          <a:xfrm>
            <a:off x="328207" y="4644124"/>
            <a:ext cx="5735316" cy="1107996"/>
          </a:xfrm>
          <a:prstGeom prst="rect">
            <a:avLst/>
          </a:prstGeom>
          <a:noFill/>
        </p:spPr>
        <p:txBody>
          <a:bodyPr wrap="square" rtlCol="0">
            <a:spAutoFit/>
          </a:bodyPr>
          <a:lstStyle/>
          <a:p>
            <a:r>
              <a:rPr kumimoji="1" lang="ja-JP" altLang="en-US" sz="2200" dirty="0"/>
              <a:t>・がん細胞の特定の遺伝子を狙い撃ちする</a:t>
            </a:r>
            <a:endParaRPr kumimoji="1" lang="en-US" altLang="ja-JP" sz="2200" dirty="0"/>
          </a:p>
          <a:p>
            <a:r>
              <a:rPr kumimoji="1" lang="ja-JP" altLang="en-US" sz="2200" dirty="0"/>
              <a:t>・正常の細胞への影響が少ない</a:t>
            </a:r>
            <a:endParaRPr kumimoji="1" lang="en-US" altLang="ja-JP" sz="2200" dirty="0"/>
          </a:p>
          <a:p>
            <a:r>
              <a:rPr kumimoji="1" lang="ja-JP" altLang="en-US" sz="2200" dirty="0"/>
              <a:t>・特定の遺伝子変異がある場合に効果がある</a:t>
            </a:r>
          </a:p>
        </p:txBody>
      </p:sp>
      <p:sp>
        <p:nvSpPr>
          <p:cNvPr id="44" name="テキスト ボックス 43">
            <a:extLst>
              <a:ext uri="{FF2B5EF4-FFF2-40B4-BE49-F238E27FC236}">
                <a16:creationId xmlns:a16="http://schemas.microsoft.com/office/drawing/2014/main" id="{1B704F04-C0E8-BA59-2F1F-986A7200D903}"/>
              </a:ext>
            </a:extLst>
          </p:cNvPr>
          <p:cNvSpPr txBox="1"/>
          <p:nvPr/>
        </p:nvSpPr>
        <p:spPr>
          <a:xfrm>
            <a:off x="6471900" y="4623457"/>
            <a:ext cx="5227019" cy="1107996"/>
          </a:xfrm>
          <a:prstGeom prst="rect">
            <a:avLst/>
          </a:prstGeom>
          <a:noFill/>
        </p:spPr>
        <p:txBody>
          <a:bodyPr wrap="square" rtlCol="0">
            <a:spAutoFit/>
          </a:bodyPr>
          <a:lstStyle/>
          <a:p>
            <a:r>
              <a:rPr kumimoji="1" lang="ja-JP" altLang="en-US" sz="2200" dirty="0"/>
              <a:t>・分裂の早い細胞を無差別に攻撃する</a:t>
            </a:r>
            <a:endParaRPr kumimoji="1" lang="en-US" altLang="ja-JP" sz="2200" dirty="0"/>
          </a:p>
          <a:p>
            <a:r>
              <a:rPr kumimoji="1" lang="ja-JP" altLang="en-US" sz="2200" dirty="0"/>
              <a:t>・正常細胞への影響が大きい</a:t>
            </a:r>
            <a:endParaRPr kumimoji="1" lang="en-US" altLang="ja-JP" sz="2200" dirty="0"/>
          </a:p>
          <a:p>
            <a:r>
              <a:rPr kumimoji="1" lang="ja-JP" altLang="en-US" sz="2200" dirty="0"/>
              <a:t>・多くの種類のがんに幅広く使用できる</a:t>
            </a:r>
          </a:p>
        </p:txBody>
      </p:sp>
    </p:spTree>
    <p:extLst>
      <p:ext uri="{BB962C8B-B14F-4D97-AF65-F5344CB8AC3E}">
        <p14:creationId xmlns:p14="http://schemas.microsoft.com/office/powerpoint/2010/main" val="1129472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372D1-8CB3-2218-680D-91844CA7C55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19A4797F-5D85-62D8-A371-19AEA6165AA5}"/>
              </a:ext>
            </a:extLst>
          </p:cNvPr>
          <p:cNvSpPr/>
          <p:nvPr/>
        </p:nvSpPr>
        <p:spPr>
          <a:xfrm>
            <a:off x="462115" y="304799"/>
            <a:ext cx="4365524" cy="8652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600" dirty="0"/>
              <a:t>分子標的薬の利点</a:t>
            </a:r>
          </a:p>
        </p:txBody>
      </p:sp>
      <p:sp>
        <p:nvSpPr>
          <p:cNvPr id="4" name="テキスト ボックス 3">
            <a:extLst>
              <a:ext uri="{FF2B5EF4-FFF2-40B4-BE49-F238E27FC236}">
                <a16:creationId xmlns:a16="http://schemas.microsoft.com/office/drawing/2014/main" id="{8D952A6B-3A11-CFCA-1384-4EC6E8A14006}"/>
              </a:ext>
            </a:extLst>
          </p:cNvPr>
          <p:cNvSpPr txBox="1"/>
          <p:nvPr/>
        </p:nvSpPr>
        <p:spPr>
          <a:xfrm>
            <a:off x="462115" y="1683066"/>
            <a:ext cx="11838039" cy="3970318"/>
          </a:xfrm>
          <a:prstGeom prst="rect">
            <a:avLst/>
          </a:prstGeom>
          <a:noFill/>
        </p:spPr>
        <p:txBody>
          <a:bodyPr wrap="square" rtlCol="0">
            <a:spAutoFit/>
          </a:bodyPr>
          <a:lstStyle/>
          <a:p>
            <a:r>
              <a:rPr lang="ja-JP" altLang="en-US" sz="3600" dirty="0">
                <a:solidFill>
                  <a:srgbClr val="FF0000"/>
                </a:solidFill>
              </a:rPr>
              <a:t>①がん細胞だけを狙う</a:t>
            </a:r>
            <a:endParaRPr lang="en-US" altLang="ja-JP" sz="3600" dirty="0">
              <a:solidFill>
                <a:srgbClr val="FF0000"/>
              </a:solidFill>
            </a:endParaRPr>
          </a:p>
          <a:p>
            <a:endParaRPr lang="ja-JP" altLang="en-US" sz="3600" dirty="0">
              <a:solidFill>
                <a:srgbClr val="FF0000"/>
              </a:solidFill>
            </a:endParaRPr>
          </a:p>
          <a:p>
            <a:r>
              <a:rPr lang="ja-JP" altLang="en-US" sz="3600" dirty="0">
                <a:solidFill>
                  <a:srgbClr val="FF0000"/>
                </a:solidFill>
              </a:rPr>
              <a:t>②副作用が少ない</a:t>
            </a:r>
            <a:endParaRPr lang="en-US" altLang="ja-JP" sz="3600" dirty="0">
              <a:solidFill>
                <a:srgbClr val="FF0000"/>
              </a:solidFill>
            </a:endParaRPr>
          </a:p>
          <a:p>
            <a:endParaRPr lang="en-US" altLang="ja-JP" sz="3600" dirty="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6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③特定のがんに高い効果を発揮</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600" dirty="0">
                <a:solidFill>
                  <a:srgbClr val="FF0000"/>
                </a:solidFill>
                <a:latin typeface="Calibri" panose="020F0502020204030204"/>
                <a:ea typeface="ＭＳ Ｐゴシック" panose="020B0600070205080204" pitchFamily="50" charset="-128"/>
              </a:rPr>
              <a:t>④</a:t>
            </a:r>
            <a:r>
              <a:rPr kumimoji="0" lang="ja-JP" altLang="en-US" sz="36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新しい治療の選択肢として期待される</a:t>
            </a:r>
            <a:r>
              <a:rPr lang="ja-JP" altLang="en-US" sz="3600" dirty="0"/>
              <a:t>　</a:t>
            </a:r>
          </a:p>
        </p:txBody>
      </p:sp>
    </p:spTree>
    <p:extLst>
      <p:ext uri="{BB962C8B-B14F-4D97-AF65-F5344CB8AC3E}">
        <p14:creationId xmlns:p14="http://schemas.microsoft.com/office/powerpoint/2010/main" val="2708725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C7B57-EA6F-510F-9AFB-B83BE7E50209}"/>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F730C1BE-2F4A-6E0A-2ACB-2EF2FFDD0741}"/>
              </a:ext>
            </a:extLst>
          </p:cNvPr>
          <p:cNvSpPr/>
          <p:nvPr/>
        </p:nvSpPr>
        <p:spPr>
          <a:xfrm>
            <a:off x="462115" y="304799"/>
            <a:ext cx="4365524" cy="8652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600" dirty="0"/>
              <a:t>分子標的薬の欠点</a:t>
            </a:r>
          </a:p>
        </p:txBody>
      </p:sp>
      <p:sp>
        <p:nvSpPr>
          <p:cNvPr id="5" name="テキスト ボックス 4">
            <a:extLst>
              <a:ext uri="{FF2B5EF4-FFF2-40B4-BE49-F238E27FC236}">
                <a16:creationId xmlns:a16="http://schemas.microsoft.com/office/drawing/2014/main" id="{E142438F-E115-4702-3FB1-32918C1220FB}"/>
              </a:ext>
            </a:extLst>
          </p:cNvPr>
          <p:cNvSpPr txBox="1"/>
          <p:nvPr/>
        </p:nvSpPr>
        <p:spPr>
          <a:xfrm>
            <a:off x="462115" y="1656675"/>
            <a:ext cx="11523408" cy="4308872"/>
          </a:xfrm>
          <a:prstGeom prst="rect">
            <a:avLst/>
          </a:prstGeom>
          <a:noFill/>
        </p:spPr>
        <p:txBody>
          <a:bodyPr wrap="square">
            <a:spAutoFit/>
          </a:bodyPr>
          <a:lstStyle/>
          <a:p>
            <a:r>
              <a:rPr lang="ja-JP" altLang="en-US" sz="3600" dirty="0">
                <a:solidFill>
                  <a:srgbClr val="FF0000"/>
                </a:solidFill>
              </a:rPr>
              <a:t>①すべてのがんに使えるわけではない</a:t>
            </a:r>
            <a:endParaRPr lang="en-US" altLang="ja-JP" sz="3600" dirty="0">
              <a:solidFill>
                <a:srgbClr val="FF0000"/>
              </a:solidFill>
            </a:endParaRPr>
          </a:p>
          <a:p>
            <a:endParaRPr lang="ja-JP" altLang="en-US" sz="3600" dirty="0">
              <a:solidFill>
                <a:srgbClr val="FF0000"/>
              </a:solidFill>
            </a:endParaRPr>
          </a:p>
          <a:p>
            <a:r>
              <a:rPr lang="ja-JP" altLang="en-US" sz="3600" dirty="0">
                <a:solidFill>
                  <a:srgbClr val="FF0000"/>
                </a:solidFill>
              </a:rPr>
              <a:t>②薬剤耐性が生じる可能性</a:t>
            </a:r>
            <a:endParaRPr lang="en-US" altLang="ja-JP" sz="3600" dirty="0">
              <a:solidFill>
                <a:srgbClr val="FF0000"/>
              </a:solidFill>
            </a:endParaRPr>
          </a:p>
          <a:p>
            <a:endParaRPr lang="en-US" altLang="ja-JP" sz="3600" dirty="0">
              <a:solidFill>
                <a:srgbClr val="FF0000"/>
              </a:solidFill>
            </a:endParaRPr>
          </a:p>
          <a:p>
            <a:r>
              <a:rPr lang="ja-JP" altLang="en-US" sz="3600" dirty="0">
                <a:solidFill>
                  <a:srgbClr val="FF0000"/>
                </a:solidFill>
              </a:rPr>
              <a:t>③治療費が高額</a:t>
            </a:r>
            <a:endParaRPr lang="en-US" altLang="ja-JP" sz="3600" dirty="0">
              <a:solidFill>
                <a:srgbClr val="FF0000"/>
              </a:solidFill>
            </a:endParaRPr>
          </a:p>
          <a:p>
            <a:endParaRPr lang="en-US" altLang="ja-JP" sz="3600" dirty="0">
              <a:solidFill>
                <a:srgbClr val="FF0000"/>
              </a:solidFill>
            </a:endParaRPr>
          </a:p>
          <a:p>
            <a:r>
              <a:rPr lang="ja-JP" altLang="en-US" sz="3600" dirty="0">
                <a:solidFill>
                  <a:srgbClr val="FF0000"/>
                </a:solidFill>
              </a:rPr>
              <a:t>④特有の副作用がある</a:t>
            </a:r>
          </a:p>
          <a:p>
            <a:endParaRPr lang="ja-JP" altLang="en-US" sz="2200" dirty="0"/>
          </a:p>
        </p:txBody>
      </p:sp>
    </p:spTree>
    <p:extLst>
      <p:ext uri="{BB962C8B-B14F-4D97-AF65-F5344CB8AC3E}">
        <p14:creationId xmlns:p14="http://schemas.microsoft.com/office/powerpoint/2010/main" val="3768454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EBF3D-376E-3D55-2016-AB72033237E3}"/>
            </a:ext>
          </a:extLst>
        </p:cNvPr>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505C93AF-AF5B-86A2-56AB-83F78ABF617F}"/>
              </a:ext>
            </a:extLst>
          </p:cNvPr>
          <p:cNvSpPr/>
          <p:nvPr/>
        </p:nvSpPr>
        <p:spPr>
          <a:xfrm>
            <a:off x="351406" y="202944"/>
            <a:ext cx="3522504" cy="8595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600" dirty="0"/>
              <a:t>本日のおはなし</a:t>
            </a:r>
          </a:p>
        </p:txBody>
      </p:sp>
      <p:pic>
        <p:nvPicPr>
          <p:cNvPr id="10" name="図 9">
            <a:extLst>
              <a:ext uri="{FF2B5EF4-FFF2-40B4-BE49-F238E27FC236}">
                <a16:creationId xmlns:a16="http://schemas.microsoft.com/office/drawing/2014/main" id="{24B20D3F-3D62-EA6D-E798-5AC4B787A477}"/>
              </a:ext>
            </a:extLst>
          </p:cNvPr>
          <p:cNvPicPr>
            <a:picLocks noChangeAspect="1"/>
          </p:cNvPicPr>
          <p:nvPr/>
        </p:nvPicPr>
        <p:blipFill>
          <a:blip r:embed="rId3"/>
          <a:srcRect l="2896" t="3308" r="3673" b="4481"/>
          <a:stretch>
            <a:fillRect/>
          </a:stretch>
        </p:blipFill>
        <p:spPr>
          <a:xfrm>
            <a:off x="8281056" y="1680758"/>
            <a:ext cx="3728720" cy="3666574"/>
          </a:xfrm>
          <a:prstGeom prst="rect">
            <a:avLst/>
          </a:prstGeom>
        </p:spPr>
      </p:pic>
      <p:sp>
        <p:nvSpPr>
          <p:cNvPr id="13" name="吹き出し: 角を丸めた四角形 12">
            <a:extLst>
              <a:ext uri="{FF2B5EF4-FFF2-40B4-BE49-F238E27FC236}">
                <a16:creationId xmlns:a16="http://schemas.microsoft.com/office/drawing/2014/main" id="{92CCE7EB-7C33-CEEE-E5A4-9949A8755AE7}"/>
              </a:ext>
            </a:extLst>
          </p:cNvPr>
          <p:cNvSpPr/>
          <p:nvPr/>
        </p:nvSpPr>
        <p:spPr>
          <a:xfrm>
            <a:off x="351406" y="1425677"/>
            <a:ext cx="7661884" cy="4196958"/>
          </a:xfrm>
          <a:prstGeom prst="wedgeRoundRectCallout">
            <a:avLst>
              <a:gd name="adj1" fmla="val 58860"/>
              <a:gd name="adj2" fmla="val 342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000" dirty="0">
                <a:solidFill>
                  <a:schemeClr val="tx1"/>
                </a:solidFill>
              </a:rPr>
              <a:t>・遺伝子とがんについて</a:t>
            </a:r>
          </a:p>
          <a:p>
            <a:endParaRPr kumimoji="1" lang="ja-JP" altLang="en-US" sz="3000" dirty="0">
              <a:solidFill>
                <a:schemeClr val="tx1"/>
              </a:solidFill>
            </a:endParaRPr>
          </a:p>
          <a:p>
            <a:r>
              <a:rPr kumimoji="1" lang="ja-JP" altLang="en-US" sz="3000" dirty="0">
                <a:solidFill>
                  <a:schemeClr val="tx1"/>
                </a:solidFill>
              </a:rPr>
              <a:t>・遺伝子検査について</a:t>
            </a:r>
          </a:p>
          <a:p>
            <a:endParaRPr kumimoji="1" lang="ja-JP" altLang="en-US" sz="3000" dirty="0">
              <a:solidFill>
                <a:schemeClr val="tx1"/>
              </a:solidFill>
            </a:endParaRPr>
          </a:p>
          <a:p>
            <a:r>
              <a:rPr kumimoji="1" lang="ja-JP" altLang="en-US" sz="3000" dirty="0">
                <a:solidFill>
                  <a:schemeClr val="tx1"/>
                </a:solidFill>
              </a:rPr>
              <a:t>・コンパニオン診断、分子標的薬について</a:t>
            </a:r>
          </a:p>
          <a:p>
            <a:endParaRPr kumimoji="1" lang="ja-JP" altLang="en-US" sz="3000" dirty="0">
              <a:solidFill>
                <a:schemeClr val="tx1"/>
              </a:solidFill>
            </a:endParaRPr>
          </a:p>
          <a:p>
            <a:r>
              <a:rPr kumimoji="1" lang="ja-JP" altLang="en-US" sz="3000" dirty="0">
                <a:solidFill>
                  <a:schemeClr val="tx1"/>
                </a:solidFill>
              </a:rPr>
              <a:t>・がん遺伝子検査の利点と欠点</a:t>
            </a:r>
          </a:p>
        </p:txBody>
      </p:sp>
    </p:spTree>
    <p:extLst>
      <p:ext uri="{BB962C8B-B14F-4D97-AF65-F5344CB8AC3E}">
        <p14:creationId xmlns:p14="http://schemas.microsoft.com/office/powerpoint/2010/main" val="1037374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80DE6-B165-6A66-B76C-7B8D3BD28836}"/>
            </a:ext>
          </a:extLst>
        </p:cNvPr>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063239B1-C1BB-BAAD-E850-5B3DB1190CE1}"/>
              </a:ext>
            </a:extLst>
          </p:cNvPr>
          <p:cNvSpPr/>
          <p:nvPr/>
        </p:nvSpPr>
        <p:spPr>
          <a:xfrm>
            <a:off x="351406" y="202944"/>
            <a:ext cx="3522504" cy="8595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600" dirty="0"/>
              <a:t>本日のおはなし</a:t>
            </a:r>
          </a:p>
        </p:txBody>
      </p:sp>
      <p:pic>
        <p:nvPicPr>
          <p:cNvPr id="10" name="図 9">
            <a:extLst>
              <a:ext uri="{FF2B5EF4-FFF2-40B4-BE49-F238E27FC236}">
                <a16:creationId xmlns:a16="http://schemas.microsoft.com/office/drawing/2014/main" id="{F724278E-658A-0048-3D44-20E515E226FA}"/>
              </a:ext>
            </a:extLst>
          </p:cNvPr>
          <p:cNvPicPr>
            <a:picLocks noChangeAspect="1"/>
          </p:cNvPicPr>
          <p:nvPr/>
        </p:nvPicPr>
        <p:blipFill>
          <a:blip r:embed="rId3"/>
          <a:srcRect l="2896" t="3308" r="3673" b="4481"/>
          <a:stretch>
            <a:fillRect/>
          </a:stretch>
        </p:blipFill>
        <p:spPr>
          <a:xfrm>
            <a:off x="8281056" y="1680758"/>
            <a:ext cx="3728720" cy="3666574"/>
          </a:xfrm>
          <a:prstGeom prst="rect">
            <a:avLst/>
          </a:prstGeom>
        </p:spPr>
      </p:pic>
      <p:sp>
        <p:nvSpPr>
          <p:cNvPr id="13" name="吹き出し: 角を丸めた四角形 12">
            <a:extLst>
              <a:ext uri="{FF2B5EF4-FFF2-40B4-BE49-F238E27FC236}">
                <a16:creationId xmlns:a16="http://schemas.microsoft.com/office/drawing/2014/main" id="{804BCA60-3232-4E36-F67F-D59BF22808CD}"/>
              </a:ext>
            </a:extLst>
          </p:cNvPr>
          <p:cNvSpPr/>
          <p:nvPr/>
        </p:nvSpPr>
        <p:spPr>
          <a:xfrm>
            <a:off x="351406" y="1425677"/>
            <a:ext cx="7661884" cy="4196958"/>
          </a:xfrm>
          <a:prstGeom prst="wedgeRoundRectCallout">
            <a:avLst>
              <a:gd name="adj1" fmla="val 58860"/>
              <a:gd name="adj2" fmla="val 342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000" dirty="0">
                <a:solidFill>
                  <a:schemeClr val="tx1"/>
                </a:solidFill>
              </a:rPr>
              <a:t>・遺伝子とがんについて</a:t>
            </a:r>
          </a:p>
          <a:p>
            <a:endParaRPr kumimoji="1" lang="ja-JP" altLang="en-US" sz="3000" dirty="0">
              <a:solidFill>
                <a:schemeClr val="tx1"/>
              </a:solidFill>
            </a:endParaRPr>
          </a:p>
          <a:p>
            <a:r>
              <a:rPr kumimoji="1" lang="ja-JP" altLang="en-US" sz="3000" dirty="0">
                <a:solidFill>
                  <a:schemeClr val="tx1"/>
                </a:solidFill>
              </a:rPr>
              <a:t>・遺伝子検査について</a:t>
            </a:r>
          </a:p>
          <a:p>
            <a:endParaRPr kumimoji="1" lang="ja-JP" altLang="en-US" sz="3000" dirty="0">
              <a:solidFill>
                <a:schemeClr val="tx1"/>
              </a:solidFill>
            </a:endParaRPr>
          </a:p>
          <a:p>
            <a:r>
              <a:rPr kumimoji="1" lang="ja-JP" altLang="en-US" sz="3000" dirty="0">
                <a:solidFill>
                  <a:schemeClr val="tx1"/>
                </a:solidFill>
              </a:rPr>
              <a:t>・コンパニオン診断、分子標的薬について</a:t>
            </a:r>
          </a:p>
          <a:p>
            <a:endParaRPr kumimoji="1" lang="ja-JP" altLang="en-US" sz="3000" dirty="0">
              <a:solidFill>
                <a:schemeClr val="tx1"/>
              </a:solidFill>
            </a:endParaRPr>
          </a:p>
          <a:p>
            <a:r>
              <a:rPr kumimoji="1" lang="ja-JP" altLang="en-US" sz="3000" dirty="0">
                <a:solidFill>
                  <a:srgbClr val="FF0000"/>
                </a:solidFill>
              </a:rPr>
              <a:t>・がん遺伝子検査の利点と欠点</a:t>
            </a:r>
          </a:p>
        </p:txBody>
      </p:sp>
    </p:spTree>
    <p:extLst>
      <p:ext uri="{BB962C8B-B14F-4D97-AF65-F5344CB8AC3E}">
        <p14:creationId xmlns:p14="http://schemas.microsoft.com/office/powerpoint/2010/main" val="2272609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0A39B-116E-5414-FD96-2497BDA6A6A8}"/>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79AF8702-BC36-7D39-3BE8-96DF0E20717F}"/>
              </a:ext>
            </a:extLst>
          </p:cNvPr>
          <p:cNvSpPr/>
          <p:nvPr/>
        </p:nvSpPr>
        <p:spPr>
          <a:xfrm>
            <a:off x="462116" y="304799"/>
            <a:ext cx="5211097" cy="8652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600" dirty="0"/>
              <a:t>がん遺伝子検査の利点</a:t>
            </a:r>
          </a:p>
        </p:txBody>
      </p:sp>
      <p:sp>
        <p:nvSpPr>
          <p:cNvPr id="3" name="テキスト ボックス 2">
            <a:extLst>
              <a:ext uri="{FF2B5EF4-FFF2-40B4-BE49-F238E27FC236}">
                <a16:creationId xmlns:a16="http://schemas.microsoft.com/office/drawing/2014/main" id="{5F74B7E2-78D7-A485-1B99-3B5C1056D7B5}"/>
              </a:ext>
            </a:extLst>
          </p:cNvPr>
          <p:cNvSpPr txBox="1"/>
          <p:nvPr/>
        </p:nvSpPr>
        <p:spPr>
          <a:xfrm>
            <a:off x="462116" y="1484672"/>
            <a:ext cx="10117393" cy="4524315"/>
          </a:xfrm>
          <a:prstGeom prst="rect">
            <a:avLst/>
          </a:prstGeom>
          <a:noFill/>
        </p:spPr>
        <p:txBody>
          <a:bodyPr wrap="square" rtlCol="0">
            <a:spAutoFit/>
          </a:bodyPr>
          <a:lstStyle/>
          <a:p>
            <a:r>
              <a:rPr kumimoji="1" lang="ja-JP" altLang="en-US" sz="3600" dirty="0">
                <a:solidFill>
                  <a:srgbClr val="FF0000"/>
                </a:solidFill>
              </a:rPr>
              <a:t>治療の個別化　</a:t>
            </a:r>
            <a:r>
              <a:rPr kumimoji="1" lang="ja-JP" altLang="en-US" sz="3000" dirty="0">
                <a:solidFill>
                  <a:srgbClr val="FF0000"/>
                </a:solidFill>
              </a:rPr>
              <a:t>　</a:t>
            </a:r>
            <a:endParaRPr kumimoji="1" lang="en-US" altLang="ja-JP" sz="3000" dirty="0">
              <a:solidFill>
                <a:srgbClr val="FF0000"/>
              </a:solidFill>
            </a:endParaRPr>
          </a:p>
          <a:p>
            <a:r>
              <a:rPr kumimoji="1" lang="ja-JP" altLang="en-US" sz="3000" dirty="0"/>
              <a:t>患者さん一人一人に最適な治療法を選べる。</a:t>
            </a:r>
            <a:endParaRPr kumimoji="1" lang="en-US" altLang="ja-JP" sz="3000" dirty="0"/>
          </a:p>
          <a:p>
            <a:endParaRPr kumimoji="1" lang="en-US" altLang="ja-JP" sz="3000" dirty="0"/>
          </a:p>
          <a:p>
            <a:r>
              <a:rPr kumimoji="1" lang="ja-JP" altLang="en-US" sz="3600" dirty="0">
                <a:solidFill>
                  <a:srgbClr val="FF0000"/>
                </a:solidFill>
              </a:rPr>
              <a:t>無駄な治療の回避　</a:t>
            </a:r>
            <a:endParaRPr kumimoji="1" lang="en-US" altLang="ja-JP" sz="3600" dirty="0">
              <a:solidFill>
                <a:srgbClr val="FF0000"/>
              </a:solidFill>
            </a:endParaRPr>
          </a:p>
          <a:p>
            <a:r>
              <a:rPr kumimoji="1" lang="ja-JP" altLang="en-US" sz="3000" dirty="0"/>
              <a:t>効果が期待できない治療を避けることができる。</a:t>
            </a:r>
            <a:endParaRPr kumimoji="1" lang="en-US" altLang="ja-JP" sz="3000" dirty="0"/>
          </a:p>
          <a:p>
            <a:endParaRPr kumimoji="1" lang="en-US" altLang="ja-JP" sz="3000" dirty="0"/>
          </a:p>
          <a:p>
            <a:r>
              <a:rPr kumimoji="1" lang="ja-JP" altLang="en-US" sz="3600" dirty="0">
                <a:solidFill>
                  <a:srgbClr val="FF0000"/>
                </a:solidFill>
              </a:rPr>
              <a:t>治療の迅速化　</a:t>
            </a:r>
            <a:endParaRPr kumimoji="1" lang="en-US" altLang="ja-JP" sz="3600" dirty="0">
              <a:solidFill>
                <a:srgbClr val="FF0000"/>
              </a:solidFill>
            </a:endParaRPr>
          </a:p>
          <a:p>
            <a:r>
              <a:rPr kumimoji="1" lang="ja-JP" altLang="en-US" sz="3000" dirty="0"/>
              <a:t>適切な治療を早期に決定できるため、治療開始までの時間の</a:t>
            </a:r>
            <a:endParaRPr kumimoji="1" lang="en-US" altLang="ja-JP" sz="3000" dirty="0"/>
          </a:p>
          <a:p>
            <a:r>
              <a:rPr kumimoji="1" lang="ja-JP" altLang="en-US" sz="3000" dirty="0"/>
              <a:t>短縮が可能。</a:t>
            </a:r>
          </a:p>
        </p:txBody>
      </p:sp>
    </p:spTree>
    <p:extLst>
      <p:ext uri="{BB962C8B-B14F-4D97-AF65-F5344CB8AC3E}">
        <p14:creationId xmlns:p14="http://schemas.microsoft.com/office/powerpoint/2010/main" val="432958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567B9-6FDD-AFF1-7BD0-27E57F7284A5}"/>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DD26D66D-DEE9-82D9-0654-5D168948525E}"/>
              </a:ext>
            </a:extLst>
          </p:cNvPr>
          <p:cNvSpPr/>
          <p:nvPr/>
        </p:nvSpPr>
        <p:spPr>
          <a:xfrm>
            <a:off x="462116" y="304799"/>
            <a:ext cx="5633884" cy="8652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600" dirty="0"/>
              <a:t>がん遺伝子検査の限界</a:t>
            </a:r>
          </a:p>
        </p:txBody>
      </p:sp>
      <p:sp>
        <p:nvSpPr>
          <p:cNvPr id="7" name="テキスト ボックス 6">
            <a:extLst>
              <a:ext uri="{FF2B5EF4-FFF2-40B4-BE49-F238E27FC236}">
                <a16:creationId xmlns:a16="http://schemas.microsoft.com/office/drawing/2014/main" id="{97AAEC1F-87D4-B31C-8596-23ED38449E33}"/>
              </a:ext>
            </a:extLst>
          </p:cNvPr>
          <p:cNvSpPr txBox="1"/>
          <p:nvPr/>
        </p:nvSpPr>
        <p:spPr>
          <a:xfrm>
            <a:off x="462116" y="2084439"/>
            <a:ext cx="11434916" cy="2862322"/>
          </a:xfrm>
          <a:prstGeom prst="rect">
            <a:avLst/>
          </a:prstGeom>
          <a:noFill/>
        </p:spPr>
        <p:txBody>
          <a:bodyPr wrap="square" rtlCol="0">
            <a:spAutoFit/>
          </a:bodyPr>
          <a:lstStyle/>
          <a:p>
            <a:r>
              <a:rPr kumimoji="1" lang="ja-JP" altLang="en-US" sz="3600" u="sng" dirty="0">
                <a:solidFill>
                  <a:srgbClr val="FF0000"/>
                </a:solidFill>
              </a:rPr>
              <a:t>全てのがんに適用できるわけではありません。</a:t>
            </a:r>
            <a:endParaRPr kumimoji="1" lang="en-US" altLang="ja-JP" sz="3600" u="sng" dirty="0">
              <a:solidFill>
                <a:srgbClr val="FF0000"/>
              </a:solidFill>
            </a:endParaRPr>
          </a:p>
          <a:p>
            <a:endParaRPr kumimoji="1" lang="en-US" altLang="ja-JP" sz="3600" u="sng" dirty="0">
              <a:solidFill>
                <a:srgbClr val="FF0000"/>
              </a:solidFill>
            </a:endParaRPr>
          </a:p>
          <a:p>
            <a:r>
              <a:rPr kumimoji="1" lang="ja-JP" altLang="en-US" sz="3600" u="sng" dirty="0">
                <a:solidFill>
                  <a:srgbClr val="FF0000"/>
                </a:solidFill>
              </a:rPr>
              <a:t>検査結果が必ずしも治療に直結するわけではありません。</a:t>
            </a:r>
            <a:endParaRPr kumimoji="1" lang="en-US" altLang="ja-JP" sz="3600" u="sng" dirty="0">
              <a:solidFill>
                <a:srgbClr val="FF0000"/>
              </a:solidFill>
            </a:endParaRPr>
          </a:p>
          <a:p>
            <a:endParaRPr kumimoji="1" lang="en-US" altLang="ja-JP" sz="3600" u="sng" dirty="0">
              <a:solidFill>
                <a:srgbClr val="FF0000"/>
              </a:solidFill>
            </a:endParaRPr>
          </a:p>
          <a:p>
            <a:r>
              <a:rPr kumimoji="1" lang="ja-JP" altLang="en-US" sz="3600" u="sng" dirty="0">
                <a:solidFill>
                  <a:srgbClr val="FF0000"/>
                </a:solidFill>
              </a:rPr>
              <a:t>遺伝子変異がみつからない場合もあります。</a:t>
            </a:r>
          </a:p>
        </p:txBody>
      </p:sp>
    </p:spTree>
    <p:extLst>
      <p:ext uri="{BB962C8B-B14F-4D97-AF65-F5344CB8AC3E}">
        <p14:creationId xmlns:p14="http://schemas.microsoft.com/office/powerpoint/2010/main" val="4071137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D5AFBC5-E0F8-BC1D-919B-6D34E9AB19E3}"/>
              </a:ext>
            </a:extLst>
          </p:cNvPr>
          <p:cNvPicPr>
            <a:picLocks noChangeAspect="1"/>
          </p:cNvPicPr>
          <p:nvPr/>
        </p:nvPicPr>
        <p:blipFill>
          <a:blip r:embed="rId3"/>
          <a:stretch>
            <a:fillRect/>
          </a:stretch>
        </p:blipFill>
        <p:spPr>
          <a:xfrm>
            <a:off x="8151043" y="2254925"/>
            <a:ext cx="2878456" cy="3262251"/>
          </a:xfrm>
          <a:prstGeom prst="rect">
            <a:avLst/>
          </a:prstGeom>
        </p:spPr>
      </p:pic>
      <p:sp>
        <p:nvSpPr>
          <p:cNvPr id="7" name="吹き出し: 円形 6">
            <a:extLst>
              <a:ext uri="{FF2B5EF4-FFF2-40B4-BE49-F238E27FC236}">
                <a16:creationId xmlns:a16="http://schemas.microsoft.com/office/drawing/2014/main" id="{36344AE5-96DB-0F7A-0CDC-3E1E43869FBD}"/>
              </a:ext>
            </a:extLst>
          </p:cNvPr>
          <p:cNvSpPr/>
          <p:nvPr/>
        </p:nvSpPr>
        <p:spPr>
          <a:xfrm>
            <a:off x="472050" y="1173377"/>
            <a:ext cx="7678993" cy="2012275"/>
          </a:xfrm>
          <a:prstGeom prst="wedgeEllipseCallout">
            <a:avLst>
              <a:gd name="adj1" fmla="val 49461"/>
              <a:gd name="adj2" fmla="val 6885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ご清聴ありがとうございました。</a:t>
            </a:r>
          </a:p>
        </p:txBody>
      </p:sp>
    </p:spTree>
    <p:extLst>
      <p:ext uri="{BB962C8B-B14F-4D97-AF65-F5344CB8AC3E}">
        <p14:creationId xmlns:p14="http://schemas.microsoft.com/office/powerpoint/2010/main" val="335509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B3452-5CF9-2FB0-3501-0D24497CD80D}"/>
            </a:ext>
          </a:extLst>
        </p:cNvPr>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318DF23C-3F51-C3A5-9899-EA25837D2932}"/>
              </a:ext>
            </a:extLst>
          </p:cNvPr>
          <p:cNvSpPr/>
          <p:nvPr/>
        </p:nvSpPr>
        <p:spPr>
          <a:xfrm>
            <a:off x="351406" y="202944"/>
            <a:ext cx="3522504" cy="8595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600" dirty="0"/>
              <a:t>本日のおはなし</a:t>
            </a:r>
          </a:p>
        </p:txBody>
      </p:sp>
      <p:pic>
        <p:nvPicPr>
          <p:cNvPr id="10" name="図 9">
            <a:extLst>
              <a:ext uri="{FF2B5EF4-FFF2-40B4-BE49-F238E27FC236}">
                <a16:creationId xmlns:a16="http://schemas.microsoft.com/office/drawing/2014/main" id="{1AA2769C-3C46-6D66-3979-4532A8DBA4CC}"/>
              </a:ext>
            </a:extLst>
          </p:cNvPr>
          <p:cNvPicPr>
            <a:picLocks noChangeAspect="1"/>
          </p:cNvPicPr>
          <p:nvPr/>
        </p:nvPicPr>
        <p:blipFill>
          <a:blip r:embed="rId3"/>
          <a:srcRect l="2896" t="3308" r="3673" b="4481"/>
          <a:stretch>
            <a:fillRect/>
          </a:stretch>
        </p:blipFill>
        <p:spPr>
          <a:xfrm>
            <a:off x="8281056" y="1680758"/>
            <a:ext cx="3728720" cy="3666574"/>
          </a:xfrm>
          <a:prstGeom prst="rect">
            <a:avLst/>
          </a:prstGeom>
        </p:spPr>
      </p:pic>
      <p:sp>
        <p:nvSpPr>
          <p:cNvPr id="13" name="吹き出し: 角を丸めた四角形 12">
            <a:extLst>
              <a:ext uri="{FF2B5EF4-FFF2-40B4-BE49-F238E27FC236}">
                <a16:creationId xmlns:a16="http://schemas.microsoft.com/office/drawing/2014/main" id="{29727F20-161F-C33D-C2C0-D813B5142EA1}"/>
              </a:ext>
            </a:extLst>
          </p:cNvPr>
          <p:cNvSpPr/>
          <p:nvPr/>
        </p:nvSpPr>
        <p:spPr>
          <a:xfrm>
            <a:off x="351406" y="1425677"/>
            <a:ext cx="7661884" cy="4196958"/>
          </a:xfrm>
          <a:prstGeom prst="wedgeRoundRectCallout">
            <a:avLst>
              <a:gd name="adj1" fmla="val 58860"/>
              <a:gd name="adj2" fmla="val 342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000" dirty="0">
                <a:solidFill>
                  <a:srgbClr val="FF0000"/>
                </a:solidFill>
              </a:rPr>
              <a:t>・遺伝子とがんについて</a:t>
            </a:r>
          </a:p>
          <a:p>
            <a:endParaRPr kumimoji="1" lang="ja-JP" altLang="en-US" sz="3000" dirty="0">
              <a:solidFill>
                <a:schemeClr val="tx1"/>
              </a:solidFill>
            </a:endParaRPr>
          </a:p>
          <a:p>
            <a:r>
              <a:rPr kumimoji="1" lang="ja-JP" altLang="en-US" sz="3000" dirty="0">
                <a:solidFill>
                  <a:schemeClr val="tx1"/>
                </a:solidFill>
              </a:rPr>
              <a:t>・遺伝子検査について</a:t>
            </a:r>
          </a:p>
          <a:p>
            <a:endParaRPr kumimoji="1" lang="ja-JP" altLang="en-US" sz="3000" dirty="0">
              <a:solidFill>
                <a:schemeClr val="tx1"/>
              </a:solidFill>
            </a:endParaRPr>
          </a:p>
          <a:p>
            <a:r>
              <a:rPr kumimoji="1" lang="ja-JP" altLang="en-US" sz="3000" dirty="0">
                <a:solidFill>
                  <a:schemeClr val="tx1"/>
                </a:solidFill>
              </a:rPr>
              <a:t>・コンパニオン診断、分子標的薬について</a:t>
            </a:r>
          </a:p>
          <a:p>
            <a:endParaRPr kumimoji="1" lang="ja-JP" altLang="en-US" sz="3000" dirty="0">
              <a:solidFill>
                <a:schemeClr val="tx1"/>
              </a:solidFill>
            </a:endParaRPr>
          </a:p>
          <a:p>
            <a:r>
              <a:rPr kumimoji="1" lang="ja-JP" altLang="en-US" sz="3000" dirty="0">
                <a:solidFill>
                  <a:schemeClr val="tx1"/>
                </a:solidFill>
              </a:rPr>
              <a:t>・がん遺伝子検査の利点と欠点</a:t>
            </a:r>
          </a:p>
        </p:txBody>
      </p:sp>
    </p:spTree>
    <p:extLst>
      <p:ext uri="{BB962C8B-B14F-4D97-AF65-F5344CB8AC3E}">
        <p14:creationId xmlns:p14="http://schemas.microsoft.com/office/powerpoint/2010/main" val="853785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3B45B98-5025-52DE-1B3F-0A3F2502621D}"/>
              </a:ext>
            </a:extLst>
          </p:cNvPr>
          <p:cNvPicPr>
            <a:picLocks noChangeAspect="1"/>
          </p:cNvPicPr>
          <p:nvPr/>
        </p:nvPicPr>
        <p:blipFill>
          <a:blip r:embed="rId3"/>
          <a:stretch>
            <a:fillRect/>
          </a:stretch>
        </p:blipFill>
        <p:spPr>
          <a:xfrm rot="20962167">
            <a:off x="235078" y="2184009"/>
            <a:ext cx="2813311" cy="2813311"/>
          </a:xfrm>
          <a:prstGeom prst="rect">
            <a:avLst/>
          </a:prstGeom>
        </p:spPr>
      </p:pic>
      <p:sp>
        <p:nvSpPr>
          <p:cNvPr id="10" name="テキスト ボックス 9">
            <a:extLst>
              <a:ext uri="{FF2B5EF4-FFF2-40B4-BE49-F238E27FC236}">
                <a16:creationId xmlns:a16="http://schemas.microsoft.com/office/drawing/2014/main" id="{8E45E996-CAB7-2C2F-C316-76D3FCF142E1}"/>
              </a:ext>
            </a:extLst>
          </p:cNvPr>
          <p:cNvSpPr txBox="1"/>
          <p:nvPr/>
        </p:nvSpPr>
        <p:spPr>
          <a:xfrm>
            <a:off x="3444174" y="2156901"/>
            <a:ext cx="5298086" cy="830997"/>
          </a:xfrm>
          <a:prstGeom prst="rect">
            <a:avLst/>
          </a:prstGeom>
          <a:noFill/>
        </p:spPr>
        <p:txBody>
          <a:bodyPr wrap="square" rtlCol="0">
            <a:spAutoFit/>
          </a:bodyPr>
          <a:lstStyle/>
          <a:p>
            <a:r>
              <a:rPr kumimoji="1" lang="ja-JP" altLang="en-US" sz="2400" b="1" u="sng" dirty="0"/>
              <a:t>がん遺伝子</a:t>
            </a:r>
            <a:endParaRPr kumimoji="1" lang="en-US" altLang="ja-JP" sz="2400" b="1" u="sng" dirty="0"/>
          </a:p>
          <a:p>
            <a:r>
              <a:rPr kumimoji="1" lang="ja-JP" altLang="en-US" sz="2400" dirty="0"/>
              <a:t>細胞のがん化へのアクセルの役割</a:t>
            </a:r>
          </a:p>
        </p:txBody>
      </p:sp>
      <p:sp>
        <p:nvSpPr>
          <p:cNvPr id="11" name="テキスト ボックス 10">
            <a:extLst>
              <a:ext uri="{FF2B5EF4-FFF2-40B4-BE49-F238E27FC236}">
                <a16:creationId xmlns:a16="http://schemas.microsoft.com/office/drawing/2014/main" id="{D32A7DC5-2663-8298-2BB3-2FA02B7EDA7F}"/>
              </a:ext>
            </a:extLst>
          </p:cNvPr>
          <p:cNvSpPr txBox="1"/>
          <p:nvPr/>
        </p:nvSpPr>
        <p:spPr>
          <a:xfrm>
            <a:off x="3449270" y="3836910"/>
            <a:ext cx="4694067" cy="830997"/>
          </a:xfrm>
          <a:prstGeom prst="rect">
            <a:avLst/>
          </a:prstGeom>
          <a:noFill/>
        </p:spPr>
        <p:txBody>
          <a:bodyPr wrap="square" rtlCol="0">
            <a:spAutoFit/>
          </a:bodyPr>
          <a:lstStyle/>
          <a:p>
            <a:r>
              <a:rPr kumimoji="1" lang="ja-JP" altLang="en-US" sz="2400" b="1" u="sng" dirty="0"/>
              <a:t>がん抑制遺伝子</a:t>
            </a:r>
            <a:endParaRPr kumimoji="1" lang="en-US" altLang="ja-JP" sz="2400" b="1" u="sng" dirty="0"/>
          </a:p>
          <a:p>
            <a:r>
              <a:rPr kumimoji="1" lang="ja-JP" altLang="en-US" sz="2400" dirty="0"/>
              <a:t>細胞のがん化へのブレーキの役割</a:t>
            </a:r>
          </a:p>
        </p:txBody>
      </p:sp>
      <p:pic>
        <p:nvPicPr>
          <p:cNvPr id="14" name="図 13">
            <a:extLst>
              <a:ext uri="{FF2B5EF4-FFF2-40B4-BE49-F238E27FC236}">
                <a16:creationId xmlns:a16="http://schemas.microsoft.com/office/drawing/2014/main" id="{99846D12-9B55-6AF6-17A6-67D0D8438A8A}"/>
              </a:ext>
            </a:extLst>
          </p:cNvPr>
          <p:cNvPicPr>
            <a:picLocks noChangeAspect="1"/>
          </p:cNvPicPr>
          <p:nvPr/>
        </p:nvPicPr>
        <p:blipFill>
          <a:blip r:embed="rId4"/>
          <a:stretch>
            <a:fillRect/>
          </a:stretch>
        </p:blipFill>
        <p:spPr>
          <a:xfrm>
            <a:off x="4827496" y="2795777"/>
            <a:ext cx="1469921" cy="1170425"/>
          </a:xfrm>
          <a:prstGeom prst="rect">
            <a:avLst/>
          </a:prstGeom>
        </p:spPr>
      </p:pic>
      <p:pic>
        <p:nvPicPr>
          <p:cNvPr id="16" name="図 15">
            <a:extLst>
              <a:ext uri="{FF2B5EF4-FFF2-40B4-BE49-F238E27FC236}">
                <a16:creationId xmlns:a16="http://schemas.microsoft.com/office/drawing/2014/main" id="{FDF1EF11-EA5B-416E-A331-6DDAA0F6DC53}"/>
              </a:ext>
            </a:extLst>
          </p:cNvPr>
          <p:cNvPicPr>
            <a:picLocks noChangeAspect="1"/>
          </p:cNvPicPr>
          <p:nvPr/>
        </p:nvPicPr>
        <p:blipFill>
          <a:blip r:embed="rId5"/>
          <a:stretch>
            <a:fillRect/>
          </a:stretch>
        </p:blipFill>
        <p:spPr>
          <a:xfrm>
            <a:off x="5031594" y="4625308"/>
            <a:ext cx="1873817" cy="1202991"/>
          </a:xfrm>
          <a:prstGeom prst="rect">
            <a:avLst/>
          </a:prstGeom>
        </p:spPr>
      </p:pic>
      <p:sp>
        <p:nvSpPr>
          <p:cNvPr id="17" name="テキスト ボックス 16">
            <a:extLst>
              <a:ext uri="{FF2B5EF4-FFF2-40B4-BE49-F238E27FC236}">
                <a16:creationId xmlns:a16="http://schemas.microsoft.com/office/drawing/2014/main" id="{B0E6EE54-BCF3-5CBC-D65A-3A0E44E33F14}"/>
              </a:ext>
            </a:extLst>
          </p:cNvPr>
          <p:cNvSpPr txBox="1"/>
          <p:nvPr/>
        </p:nvSpPr>
        <p:spPr>
          <a:xfrm>
            <a:off x="3365034" y="1164230"/>
            <a:ext cx="7954296" cy="830997"/>
          </a:xfrm>
          <a:prstGeom prst="rect">
            <a:avLst/>
          </a:prstGeom>
          <a:noFill/>
        </p:spPr>
        <p:txBody>
          <a:bodyPr wrap="square" rtlCol="0">
            <a:spAutoFit/>
          </a:bodyPr>
          <a:lstStyle/>
          <a:p>
            <a:r>
              <a:rPr kumimoji="1" lang="en-US" altLang="ja-JP" sz="2400" dirty="0"/>
              <a:t>〈</a:t>
            </a:r>
            <a:r>
              <a:rPr kumimoji="1" lang="ja-JP" altLang="en-US" sz="2400" dirty="0"/>
              <a:t>ドライバー遺伝子</a:t>
            </a:r>
            <a:r>
              <a:rPr kumimoji="1" lang="en-US" altLang="ja-JP" sz="2400" dirty="0"/>
              <a:t>〉</a:t>
            </a:r>
          </a:p>
          <a:p>
            <a:r>
              <a:rPr kumimoji="1" lang="ja-JP" altLang="en-US" sz="2400" dirty="0"/>
              <a:t>がん細胞の発生、増殖に直接な原因となる遺伝子変異</a:t>
            </a:r>
          </a:p>
        </p:txBody>
      </p:sp>
      <p:sp>
        <p:nvSpPr>
          <p:cNvPr id="20" name="右中かっこ 19">
            <a:extLst>
              <a:ext uri="{FF2B5EF4-FFF2-40B4-BE49-F238E27FC236}">
                <a16:creationId xmlns:a16="http://schemas.microsoft.com/office/drawing/2014/main" id="{857055FB-6950-D8E0-FF6E-0F4B14749804}"/>
              </a:ext>
            </a:extLst>
          </p:cNvPr>
          <p:cNvSpPr/>
          <p:nvPr/>
        </p:nvSpPr>
        <p:spPr>
          <a:xfrm>
            <a:off x="7934632" y="2251587"/>
            <a:ext cx="604490" cy="3234813"/>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1DECDDD9-6508-DB1E-6B4B-8EFEC4D3329D}"/>
              </a:ext>
            </a:extLst>
          </p:cNvPr>
          <p:cNvSpPr txBox="1"/>
          <p:nvPr/>
        </p:nvSpPr>
        <p:spPr>
          <a:xfrm>
            <a:off x="8557848" y="2658151"/>
            <a:ext cx="3125275" cy="2616101"/>
          </a:xfrm>
          <a:prstGeom prst="rect">
            <a:avLst/>
          </a:prstGeom>
          <a:noFill/>
        </p:spPr>
        <p:txBody>
          <a:bodyPr wrap="square" rtlCol="0">
            <a:spAutoFit/>
          </a:bodyPr>
          <a:lstStyle/>
          <a:p>
            <a:pPr algn="ctr"/>
            <a:r>
              <a:rPr kumimoji="1" lang="ja-JP" altLang="en-US" sz="3600" dirty="0">
                <a:solidFill>
                  <a:srgbClr val="FF0000"/>
                </a:solidFill>
              </a:rPr>
              <a:t>均衡が崩れる</a:t>
            </a:r>
            <a:endParaRPr kumimoji="1" lang="en-US" altLang="ja-JP" sz="3600" dirty="0">
              <a:solidFill>
                <a:srgbClr val="FF0000"/>
              </a:solidFill>
            </a:endParaRPr>
          </a:p>
          <a:p>
            <a:pPr algn="ctr"/>
            <a:endParaRPr kumimoji="1" lang="en-US" altLang="ja-JP" sz="3600" dirty="0">
              <a:solidFill>
                <a:srgbClr val="FF0000"/>
              </a:solidFill>
            </a:endParaRPr>
          </a:p>
          <a:p>
            <a:pPr algn="ctr"/>
            <a:endParaRPr kumimoji="1" lang="en-US" altLang="ja-JP" sz="2800" dirty="0">
              <a:solidFill>
                <a:srgbClr val="FF0000"/>
              </a:solidFill>
            </a:endParaRPr>
          </a:p>
          <a:p>
            <a:pPr algn="ctr"/>
            <a:endParaRPr kumimoji="1" lang="en-US" altLang="ja-JP" sz="2800" dirty="0">
              <a:solidFill>
                <a:srgbClr val="FF0000"/>
              </a:solidFill>
            </a:endParaRPr>
          </a:p>
          <a:p>
            <a:pPr algn="ctr"/>
            <a:r>
              <a:rPr kumimoji="1" lang="ja-JP" altLang="en-US" sz="3600" dirty="0">
                <a:solidFill>
                  <a:srgbClr val="FF0000"/>
                </a:solidFill>
              </a:rPr>
              <a:t>がん化へ</a:t>
            </a:r>
          </a:p>
        </p:txBody>
      </p:sp>
      <p:pic>
        <p:nvPicPr>
          <p:cNvPr id="24" name="図 23">
            <a:extLst>
              <a:ext uri="{FF2B5EF4-FFF2-40B4-BE49-F238E27FC236}">
                <a16:creationId xmlns:a16="http://schemas.microsoft.com/office/drawing/2014/main" id="{BEC590D0-14E3-CFC0-76C9-B052A0FD5786}"/>
              </a:ext>
            </a:extLst>
          </p:cNvPr>
          <p:cNvPicPr>
            <a:picLocks noChangeAspect="1"/>
          </p:cNvPicPr>
          <p:nvPr/>
        </p:nvPicPr>
        <p:blipFill>
          <a:blip r:embed="rId6"/>
          <a:stretch>
            <a:fillRect/>
          </a:stretch>
        </p:blipFill>
        <p:spPr>
          <a:xfrm>
            <a:off x="3803124" y="4628770"/>
            <a:ext cx="1085908" cy="1300488"/>
          </a:xfrm>
          <a:prstGeom prst="rect">
            <a:avLst/>
          </a:prstGeom>
        </p:spPr>
      </p:pic>
      <p:sp>
        <p:nvSpPr>
          <p:cNvPr id="12" name="爆発: 8 pt 11">
            <a:extLst>
              <a:ext uri="{FF2B5EF4-FFF2-40B4-BE49-F238E27FC236}">
                <a16:creationId xmlns:a16="http://schemas.microsoft.com/office/drawing/2014/main" id="{261DBAD6-D96B-AACA-7394-403B7A9AC0C0}"/>
              </a:ext>
            </a:extLst>
          </p:cNvPr>
          <p:cNvSpPr/>
          <p:nvPr/>
        </p:nvSpPr>
        <p:spPr>
          <a:xfrm>
            <a:off x="2330245" y="2251587"/>
            <a:ext cx="491613" cy="544190"/>
          </a:xfrm>
          <a:prstGeom prst="irregularSeal1">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a:extLst>
              <a:ext uri="{FF2B5EF4-FFF2-40B4-BE49-F238E27FC236}">
                <a16:creationId xmlns:a16="http://schemas.microsoft.com/office/drawing/2014/main" id="{B371409B-A2E4-751E-769D-DBCE1AA26AE5}"/>
              </a:ext>
            </a:extLst>
          </p:cNvPr>
          <p:cNvCxnSpPr>
            <a:cxnSpLocks/>
          </p:cNvCxnSpPr>
          <p:nvPr/>
        </p:nvCxnSpPr>
        <p:spPr>
          <a:xfrm flipH="1">
            <a:off x="2781212" y="1560701"/>
            <a:ext cx="622316" cy="775911"/>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7837C284-5F27-71DA-1F61-192A72C87683}"/>
              </a:ext>
            </a:extLst>
          </p:cNvPr>
          <p:cNvSpPr/>
          <p:nvPr/>
        </p:nvSpPr>
        <p:spPr>
          <a:xfrm>
            <a:off x="352002" y="315218"/>
            <a:ext cx="3451122" cy="7759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600" dirty="0"/>
              <a:t>遺伝子とがん</a:t>
            </a:r>
          </a:p>
        </p:txBody>
      </p:sp>
      <p:sp>
        <p:nvSpPr>
          <p:cNvPr id="2" name="矢印: 下 1">
            <a:extLst>
              <a:ext uri="{FF2B5EF4-FFF2-40B4-BE49-F238E27FC236}">
                <a16:creationId xmlns:a16="http://schemas.microsoft.com/office/drawing/2014/main" id="{220004EF-DBCD-6747-8E3C-B186D0B370FF}"/>
              </a:ext>
            </a:extLst>
          </p:cNvPr>
          <p:cNvSpPr/>
          <p:nvPr/>
        </p:nvSpPr>
        <p:spPr>
          <a:xfrm>
            <a:off x="9687092" y="3513097"/>
            <a:ext cx="828454" cy="90621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46917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D49B1-5BB5-B27D-F4E6-72F7A5655134}"/>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E9A0FA4A-E723-517C-D2B1-1A76DB4F2139}"/>
              </a:ext>
            </a:extLst>
          </p:cNvPr>
          <p:cNvPicPr>
            <a:picLocks noChangeAspect="1"/>
          </p:cNvPicPr>
          <p:nvPr/>
        </p:nvPicPr>
        <p:blipFill>
          <a:blip r:embed="rId3"/>
          <a:stretch>
            <a:fillRect/>
          </a:stretch>
        </p:blipFill>
        <p:spPr>
          <a:xfrm rot="20962167">
            <a:off x="235078" y="2184009"/>
            <a:ext cx="2813311" cy="2813311"/>
          </a:xfrm>
          <a:prstGeom prst="rect">
            <a:avLst/>
          </a:prstGeom>
        </p:spPr>
      </p:pic>
      <p:sp>
        <p:nvSpPr>
          <p:cNvPr id="17" name="テキスト ボックス 16">
            <a:extLst>
              <a:ext uri="{FF2B5EF4-FFF2-40B4-BE49-F238E27FC236}">
                <a16:creationId xmlns:a16="http://schemas.microsoft.com/office/drawing/2014/main" id="{BFA4C008-F257-A385-FB7F-E5C34C411532}"/>
              </a:ext>
            </a:extLst>
          </p:cNvPr>
          <p:cNvSpPr txBox="1"/>
          <p:nvPr/>
        </p:nvSpPr>
        <p:spPr>
          <a:xfrm>
            <a:off x="3365034" y="1164230"/>
            <a:ext cx="7954296" cy="830997"/>
          </a:xfrm>
          <a:prstGeom prst="rect">
            <a:avLst/>
          </a:prstGeom>
          <a:noFill/>
        </p:spPr>
        <p:txBody>
          <a:bodyPr wrap="square" rtlCol="0">
            <a:spAutoFit/>
          </a:bodyPr>
          <a:lstStyle/>
          <a:p>
            <a:r>
              <a:rPr kumimoji="1" lang="en-US" altLang="ja-JP" sz="2400" dirty="0"/>
              <a:t>〈</a:t>
            </a:r>
            <a:r>
              <a:rPr kumimoji="1" lang="ja-JP" altLang="en-US" sz="2400" dirty="0"/>
              <a:t>ドライバー遺伝子</a:t>
            </a:r>
            <a:r>
              <a:rPr kumimoji="1" lang="en-US" altLang="ja-JP" sz="2400" dirty="0"/>
              <a:t>〉</a:t>
            </a:r>
          </a:p>
          <a:p>
            <a:r>
              <a:rPr kumimoji="1" lang="ja-JP" altLang="en-US" sz="2400" dirty="0"/>
              <a:t>がん細胞の発生、増殖に直接な原因となる</a:t>
            </a:r>
            <a:r>
              <a:rPr kumimoji="1" lang="ja-JP" altLang="en-US" sz="2400" u="sng" dirty="0">
                <a:solidFill>
                  <a:srgbClr val="FF0000"/>
                </a:solidFill>
              </a:rPr>
              <a:t>遺伝子変異</a:t>
            </a:r>
            <a:endParaRPr kumimoji="1" lang="en-US" altLang="ja-JP" sz="2400" u="sng" dirty="0">
              <a:solidFill>
                <a:srgbClr val="FF0000"/>
              </a:solidFill>
            </a:endParaRPr>
          </a:p>
        </p:txBody>
      </p:sp>
      <p:sp>
        <p:nvSpPr>
          <p:cNvPr id="12" name="爆発: 8 pt 11">
            <a:extLst>
              <a:ext uri="{FF2B5EF4-FFF2-40B4-BE49-F238E27FC236}">
                <a16:creationId xmlns:a16="http://schemas.microsoft.com/office/drawing/2014/main" id="{022A5D4B-2CED-2285-134D-075BCC1EC0E1}"/>
              </a:ext>
            </a:extLst>
          </p:cNvPr>
          <p:cNvSpPr/>
          <p:nvPr/>
        </p:nvSpPr>
        <p:spPr>
          <a:xfrm>
            <a:off x="2330245" y="2251587"/>
            <a:ext cx="491613" cy="544190"/>
          </a:xfrm>
          <a:prstGeom prst="irregularSeal1">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a:extLst>
              <a:ext uri="{FF2B5EF4-FFF2-40B4-BE49-F238E27FC236}">
                <a16:creationId xmlns:a16="http://schemas.microsoft.com/office/drawing/2014/main" id="{F65EA173-7D4D-C73A-8207-2424B3F6D75D}"/>
              </a:ext>
            </a:extLst>
          </p:cNvPr>
          <p:cNvCxnSpPr>
            <a:cxnSpLocks/>
          </p:cNvCxnSpPr>
          <p:nvPr/>
        </p:nvCxnSpPr>
        <p:spPr>
          <a:xfrm flipH="1">
            <a:off x="2781212" y="1560701"/>
            <a:ext cx="622316" cy="775911"/>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9F24D378-F51C-DE11-87B0-BA8D57F59B64}"/>
              </a:ext>
            </a:extLst>
          </p:cNvPr>
          <p:cNvSpPr txBox="1"/>
          <p:nvPr/>
        </p:nvSpPr>
        <p:spPr>
          <a:xfrm>
            <a:off x="3635420" y="2627578"/>
            <a:ext cx="7683910" cy="1015663"/>
          </a:xfrm>
          <a:prstGeom prst="rect">
            <a:avLst/>
          </a:prstGeom>
          <a:noFill/>
        </p:spPr>
        <p:txBody>
          <a:bodyPr wrap="square" rtlCol="0">
            <a:spAutoFit/>
          </a:bodyPr>
          <a:lstStyle/>
          <a:p>
            <a:r>
              <a:rPr kumimoji="1" lang="ja-JP" altLang="en-US" sz="3600" dirty="0">
                <a:solidFill>
                  <a:srgbClr val="FF0000"/>
                </a:solidFill>
              </a:rPr>
              <a:t>遺伝子変異にも様々な種類がある</a:t>
            </a:r>
            <a:endParaRPr kumimoji="1" lang="en-US" altLang="ja-JP" sz="3600" dirty="0">
              <a:solidFill>
                <a:srgbClr val="FF0000"/>
              </a:solidFill>
            </a:endParaRPr>
          </a:p>
          <a:p>
            <a:r>
              <a:rPr kumimoji="1" lang="ja-JP" altLang="en-US" sz="2400" dirty="0"/>
              <a:t>（</a:t>
            </a:r>
            <a:r>
              <a:rPr kumimoji="1" lang="en-US" altLang="ja-JP" sz="2400" dirty="0"/>
              <a:t>EGFR</a:t>
            </a:r>
            <a:r>
              <a:rPr kumimoji="1" lang="ja-JP" altLang="en-US" sz="2400" dirty="0"/>
              <a:t>遺伝子、</a:t>
            </a:r>
            <a:r>
              <a:rPr kumimoji="1" lang="en-US" altLang="ja-JP" sz="2400" dirty="0"/>
              <a:t>KRAS</a:t>
            </a:r>
            <a:r>
              <a:rPr kumimoji="1" lang="ja-JP" altLang="en-US" sz="2400" dirty="0"/>
              <a:t>遺伝子、</a:t>
            </a:r>
            <a:r>
              <a:rPr kumimoji="1" lang="en-US" altLang="ja-JP" sz="2400" dirty="0"/>
              <a:t>ALK</a:t>
            </a:r>
            <a:r>
              <a:rPr kumimoji="1" lang="ja-JP" altLang="en-US" sz="2400" dirty="0"/>
              <a:t>癒合遺伝子など）</a:t>
            </a:r>
          </a:p>
        </p:txBody>
      </p:sp>
      <p:sp>
        <p:nvSpPr>
          <p:cNvPr id="7" name="矢印: 下 6">
            <a:extLst>
              <a:ext uri="{FF2B5EF4-FFF2-40B4-BE49-F238E27FC236}">
                <a16:creationId xmlns:a16="http://schemas.microsoft.com/office/drawing/2014/main" id="{E069CE08-00D1-66CB-E7E8-F69BE1B533FA}"/>
              </a:ext>
            </a:extLst>
          </p:cNvPr>
          <p:cNvSpPr/>
          <p:nvPr/>
        </p:nvSpPr>
        <p:spPr>
          <a:xfrm>
            <a:off x="6420465" y="3941295"/>
            <a:ext cx="1248696" cy="66859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0EE98B72-A2A5-7A9B-1C28-EF32E84C7D7E}"/>
              </a:ext>
            </a:extLst>
          </p:cNvPr>
          <p:cNvSpPr txBox="1"/>
          <p:nvPr/>
        </p:nvSpPr>
        <p:spPr>
          <a:xfrm>
            <a:off x="4080386" y="4829933"/>
            <a:ext cx="6597445" cy="646331"/>
          </a:xfrm>
          <a:prstGeom prst="rect">
            <a:avLst/>
          </a:prstGeom>
          <a:noFill/>
        </p:spPr>
        <p:txBody>
          <a:bodyPr wrap="square" rtlCol="0">
            <a:spAutoFit/>
          </a:bodyPr>
          <a:lstStyle/>
          <a:p>
            <a:pPr algn="ctr"/>
            <a:r>
              <a:rPr kumimoji="1" lang="ja-JP" altLang="en-US" sz="3600" dirty="0">
                <a:solidFill>
                  <a:srgbClr val="FF0000"/>
                </a:solidFill>
              </a:rPr>
              <a:t>遺伝子検査で変異が特定できる</a:t>
            </a:r>
          </a:p>
        </p:txBody>
      </p:sp>
      <p:sp>
        <p:nvSpPr>
          <p:cNvPr id="11" name="正方形/長方形 10">
            <a:extLst>
              <a:ext uri="{FF2B5EF4-FFF2-40B4-BE49-F238E27FC236}">
                <a16:creationId xmlns:a16="http://schemas.microsoft.com/office/drawing/2014/main" id="{706EEEB5-8D54-0795-BEAA-5C9DFB6029BC}"/>
              </a:ext>
            </a:extLst>
          </p:cNvPr>
          <p:cNvSpPr/>
          <p:nvPr/>
        </p:nvSpPr>
        <p:spPr>
          <a:xfrm>
            <a:off x="351406" y="202944"/>
            <a:ext cx="3284014" cy="8595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600" dirty="0"/>
              <a:t>遺伝子とがん</a:t>
            </a:r>
          </a:p>
        </p:txBody>
      </p:sp>
    </p:spTree>
    <p:extLst>
      <p:ext uri="{BB962C8B-B14F-4D97-AF65-F5344CB8AC3E}">
        <p14:creationId xmlns:p14="http://schemas.microsoft.com/office/powerpoint/2010/main" val="3455144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20E84-9DAB-0F18-FD05-E0084449AE39}"/>
            </a:ext>
          </a:extLst>
        </p:cNvPr>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842FFC5D-2FA0-B33F-E019-B6EAE0EACB47}"/>
              </a:ext>
            </a:extLst>
          </p:cNvPr>
          <p:cNvSpPr/>
          <p:nvPr/>
        </p:nvSpPr>
        <p:spPr>
          <a:xfrm>
            <a:off x="351406" y="202944"/>
            <a:ext cx="3522504" cy="8595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600" dirty="0"/>
              <a:t>本日のおはなし</a:t>
            </a:r>
          </a:p>
        </p:txBody>
      </p:sp>
      <p:pic>
        <p:nvPicPr>
          <p:cNvPr id="10" name="図 9">
            <a:extLst>
              <a:ext uri="{FF2B5EF4-FFF2-40B4-BE49-F238E27FC236}">
                <a16:creationId xmlns:a16="http://schemas.microsoft.com/office/drawing/2014/main" id="{397085AE-D874-65AA-845B-3FF18EFD6F89}"/>
              </a:ext>
            </a:extLst>
          </p:cNvPr>
          <p:cNvPicPr>
            <a:picLocks noChangeAspect="1"/>
          </p:cNvPicPr>
          <p:nvPr/>
        </p:nvPicPr>
        <p:blipFill>
          <a:blip r:embed="rId3"/>
          <a:srcRect l="2896" t="3308" r="3673" b="4481"/>
          <a:stretch>
            <a:fillRect/>
          </a:stretch>
        </p:blipFill>
        <p:spPr>
          <a:xfrm>
            <a:off x="8281056" y="1680758"/>
            <a:ext cx="3728720" cy="3666574"/>
          </a:xfrm>
          <a:prstGeom prst="rect">
            <a:avLst/>
          </a:prstGeom>
        </p:spPr>
      </p:pic>
      <p:sp>
        <p:nvSpPr>
          <p:cNvPr id="13" name="吹き出し: 角を丸めた四角形 12">
            <a:extLst>
              <a:ext uri="{FF2B5EF4-FFF2-40B4-BE49-F238E27FC236}">
                <a16:creationId xmlns:a16="http://schemas.microsoft.com/office/drawing/2014/main" id="{10B1A02A-D1B2-C4B1-FC67-9D0ED3D41879}"/>
              </a:ext>
            </a:extLst>
          </p:cNvPr>
          <p:cNvSpPr/>
          <p:nvPr/>
        </p:nvSpPr>
        <p:spPr>
          <a:xfrm>
            <a:off x="351406" y="1425677"/>
            <a:ext cx="7661884" cy="4196958"/>
          </a:xfrm>
          <a:prstGeom prst="wedgeRoundRectCallout">
            <a:avLst>
              <a:gd name="adj1" fmla="val 58860"/>
              <a:gd name="adj2" fmla="val 342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000" dirty="0">
                <a:solidFill>
                  <a:schemeClr val="tx1"/>
                </a:solidFill>
              </a:rPr>
              <a:t>・遺伝子とがんについて</a:t>
            </a:r>
          </a:p>
          <a:p>
            <a:endParaRPr kumimoji="1" lang="ja-JP" altLang="en-US" sz="3000" dirty="0">
              <a:solidFill>
                <a:schemeClr val="tx1"/>
              </a:solidFill>
            </a:endParaRPr>
          </a:p>
          <a:p>
            <a:r>
              <a:rPr kumimoji="1" lang="ja-JP" altLang="en-US" sz="3000" dirty="0">
                <a:solidFill>
                  <a:srgbClr val="FF0000"/>
                </a:solidFill>
              </a:rPr>
              <a:t>・遺伝子検査について</a:t>
            </a:r>
          </a:p>
          <a:p>
            <a:endParaRPr kumimoji="1" lang="ja-JP" altLang="en-US" sz="3000" dirty="0">
              <a:solidFill>
                <a:schemeClr val="tx1"/>
              </a:solidFill>
            </a:endParaRPr>
          </a:p>
          <a:p>
            <a:r>
              <a:rPr kumimoji="1" lang="ja-JP" altLang="en-US" sz="3000" dirty="0">
                <a:solidFill>
                  <a:schemeClr val="tx1"/>
                </a:solidFill>
              </a:rPr>
              <a:t>・コンパニオン診断、分子標的薬について</a:t>
            </a:r>
          </a:p>
          <a:p>
            <a:endParaRPr kumimoji="1" lang="ja-JP" altLang="en-US" sz="3000" dirty="0">
              <a:solidFill>
                <a:schemeClr val="tx1"/>
              </a:solidFill>
            </a:endParaRPr>
          </a:p>
          <a:p>
            <a:r>
              <a:rPr kumimoji="1" lang="ja-JP" altLang="en-US" sz="3000" dirty="0">
                <a:solidFill>
                  <a:schemeClr val="tx1"/>
                </a:solidFill>
              </a:rPr>
              <a:t>・がん遺伝子検査の利点と欠点</a:t>
            </a:r>
          </a:p>
        </p:txBody>
      </p:sp>
    </p:spTree>
    <p:extLst>
      <p:ext uri="{BB962C8B-B14F-4D97-AF65-F5344CB8AC3E}">
        <p14:creationId xmlns:p14="http://schemas.microsoft.com/office/powerpoint/2010/main" val="3232732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8780F-4EEE-EA4A-C601-899FD7BC1553}"/>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99EEC8D3-665F-B0E1-0BB2-B54F643D90F2}"/>
              </a:ext>
            </a:extLst>
          </p:cNvPr>
          <p:cNvSpPr/>
          <p:nvPr/>
        </p:nvSpPr>
        <p:spPr>
          <a:xfrm>
            <a:off x="462116" y="304799"/>
            <a:ext cx="4395019" cy="8652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600" dirty="0"/>
              <a:t>遺伝子検査の流れ</a:t>
            </a:r>
          </a:p>
        </p:txBody>
      </p:sp>
      <p:sp>
        <p:nvSpPr>
          <p:cNvPr id="7" name="フローチャート: 処理 6">
            <a:extLst>
              <a:ext uri="{FF2B5EF4-FFF2-40B4-BE49-F238E27FC236}">
                <a16:creationId xmlns:a16="http://schemas.microsoft.com/office/drawing/2014/main" id="{62CB9794-9A2B-FC18-6C58-41404BFD190E}"/>
              </a:ext>
            </a:extLst>
          </p:cNvPr>
          <p:cNvSpPr/>
          <p:nvPr/>
        </p:nvSpPr>
        <p:spPr>
          <a:xfrm>
            <a:off x="776003" y="2057929"/>
            <a:ext cx="6667260" cy="2742142"/>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矢印: V 字型 2">
            <a:extLst>
              <a:ext uri="{FF2B5EF4-FFF2-40B4-BE49-F238E27FC236}">
                <a16:creationId xmlns:a16="http://schemas.microsoft.com/office/drawing/2014/main" id="{B36138DE-A1A6-D8AC-2E07-23F21B47FE02}"/>
              </a:ext>
            </a:extLst>
          </p:cNvPr>
          <p:cNvSpPr/>
          <p:nvPr/>
        </p:nvSpPr>
        <p:spPr>
          <a:xfrm>
            <a:off x="550610" y="3443050"/>
            <a:ext cx="9507790" cy="776749"/>
          </a:xfrm>
          <a:prstGeom prst="notchedRightArrow">
            <a:avLst/>
          </a:prstGeom>
          <a:solidFill>
            <a:srgbClr val="FF99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E19CEBDD-DAB4-DAEB-5FCA-4786B5FF8A8B}"/>
              </a:ext>
            </a:extLst>
          </p:cNvPr>
          <p:cNvSpPr txBox="1"/>
          <p:nvPr/>
        </p:nvSpPr>
        <p:spPr>
          <a:xfrm>
            <a:off x="1515888" y="3584915"/>
            <a:ext cx="553545" cy="523220"/>
          </a:xfrm>
          <a:prstGeom prst="rect">
            <a:avLst/>
          </a:prstGeom>
          <a:noFill/>
        </p:spPr>
        <p:txBody>
          <a:bodyPr wrap="square" rtlCol="0">
            <a:spAutoFit/>
          </a:bodyPr>
          <a:lstStyle/>
          <a:p>
            <a:r>
              <a:rPr kumimoji="1" lang="ja-JP" altLang="en-US" sz="2800" dirty="0"/>
              <a:t>●</a:t>
            </a:r>
          </a:p>
        </p:txBody>
      </p:sp>
      <p:sp>
        <p:nvSpPr>
          <p:cNvPr id="12" name="テキスト ボックス 11">
            <a:extLst>
              <a:ext uri="{FF2B5EF4-FFF2-40B4-BE49-F238E27FC236}">
                <a16:creationId xmlns:a16="http://schemas.microsoft.com/office/drawing/2014/main" id="{67405058-FD03-028E-A477-B6C34FFC54CD}"/>
              </a:ext>
            </a:extLst>
          </p:cNvPr>
          <p:cNvSpPr txBox="1"/>
          <p:nvPr/>
        </p:nvSpPr>
        <p:spPr>
          <a:xfrm>
            <a:off x="4109633" y="3585018"/>
            <a:ext cx="56535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p:txBody>
      </p:sp>
      <p:sp>
        <p:nvSpPr>
          <p:cNvPr id="14" name="テキスト ボックス 13">
            <a:extLst>
              <a:ext uri="{FF2B5EF4-FFF2-40B4-BE49-F238E27FC236}">
                <a16:creationId xmlns:a16="http://schemas.microsoft.com/office/drawing/2014/main" id="{F6AA6E01-E6DD-BF9E-B012-090E8D3DC77E}"/>
              </a:ext>
            </a:extLst>
          </p:cNvPr>
          <p:cNvSpPr txBox="1"/>
          <p:nvPr/>
        </p:nvSpPr>
        <p:spPr>
          <a:xfrm>
            <a:off x="2883985" y="3582435"/>
            <a:ext cx="605672"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p:txBody>
      </p:sp>
      <p:sp>
        <p:nvSpPr>
          <p:cNvPr id="16" name="テキスト ボックス 15">
            <a:extLst>
              <a:ext uri="{FF2B5EF4-FFF2-40B4-BE49-F238E27FC236}">
                <a16:creationId xmlns:a16="http://schemas.microsoft.com/office/drawing/2014/main" id="{B1CCE210-FF56-BC7D-9463-35DD5A5E3BCA}"/>
              </a:ext>
            </a:extLst>
          </p:cNvPr>
          <p:cNvSpPr txBox="1"/>
          <p:nvPr/>
        </p:nvSpPr>
        <p:spPr>
          <a:xfrm>
            <a:off x="5354152" y="3591200"/>
            <a:ext cx="963561"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p:txBody>
      </p:sp>
      <p:sp>
        <p:nvSpPr>
          <p:cNvPr id="18" name="テキスト ボックス 17">
            <a:extLst>
              <a:ext uri="{FF2B5EF4-FFF2-40B4-BE49-F238E27FC236}">
                <a16:creationId xmlns:a16="http://schemas.microsoft.com/office/drawing/2014/main" id="{4984B80F-20D2-AF47-85E5-92A7A18AFE3B}"/>
              </a:ext>
            </a:extLst>
          </p:cNvPr>
          <p:cNvSpPr txBox="1"/>
          <p:nvPr/>
        </p:nvSpPr>
        <p:spPr>
          <a:xfrm>
            <a:off x="6545809" y="3582870"/>
            <a:ext cx="1189703"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p:txBody>
      </p:sp>
      <p:sp>
        <p:nvSpPr>
          <p:cNvPr id="22" name="テキスト ボックス 21">
            <a:extLst>
              <a:ext uri="{FF2B5EF4-FFF2-40B4-BE49-F238E27FC236}">
                <a16:creationId xmlns:a16="http://schemas.microsoft.com/office/drawing/2014/main" id="{849BBD73-539B-6600-945D-8EE1CE4A8684}"/>
              </a:ext>
            </a:extLst>
          </p:cNvPr>
          <p:cNvSpPr txBox="1"/>
          <p:nvPr/>
        </p:nvSpPr>
        <p:spPr>
          <a:xfrm>
            <a:off x="8370188" y="3582435"/>
            <a:ext cx="963561"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p:txBody>
      </p:sp>
      <p:pic>
        <p:nvPicPr>
          <p:cNvPr id="24" name="図 23">
            <a:extLst>
              <a:ext uri="{FF2B5EF4-FFF2-40B4-BE49-F238E27FC236}">
                <a16:creationId xmlns:a16="http://schemas.microsoft.com/office/drawing/2014/main" id="{016B2099-B9DC-1FC5-1A2D-36D8D5D045FB}"/>
              </a:ext>
            </a:extLst>
          </p:cNvPr>
          <p:cNvPicPr>
            <a:picLocks noChangeAspect="1"/>
          </p:cNvPicPr>
          <p:nvPr/>
        </p:nvPicPr>
        <p:blipFill>
          <a:blip r:embed="rId3"/>
          <a:stretch>
            <a:fillRect/>
          </a:stretch>
        </p:blipFill>
        <p:spPr>
          <a:xfrm rot="20431673">
            <a:off x="187009" y="1583825"/>
            <a:ext cx="1570792" cy="1570792"/>
          </a:xfrm>
          <a:prstGeom prst="rect">
            <a:avLst/>
          </a:prstGeom>
        </p:spPr>
      </p:pic>
      <p:sp>
        <p:nvSpPr>
          <p:cNvPr id="25" name="テキスト ボックス 24">
            <a:extLst>
              <a:ext uri="{FF2B5EF4-FFF2-40B4-BE49-F238E27FC236}">
                <a16:creationId xmlns:a16="http://schemas.microsoft.com/office/drawing/2014/main" id="{E34E0F9D-23D3-2E85-D21B-A21AED43D8F4}"/>
              </a:ext>
            </a:extLst>
          </p:cNvPr>
          <p:cNvSpPr txBox="1"/>
          <p:nvPr/>
        </p:nvSpPr>
        <p:spPr>
          <a:xfrm>
            <a:off x="1391264" y="3011586"/>
            <a:ext cx="936014" cy="461665"/>
          </a:xfrm>
          <a:prstGeom prst="rect">
            <a:avLst/>
          </a:prstGeom>
          <a:noFill/>
        </p:spPr>
        <p:txBody>
          <a:bodyPr wrap="square" rtlCol="0">
            <a:spAutoFit/>
          </a:bodyPr>
          <a:lstStyle/>
          <a:p>
            <a:r>
              <a:rPr kumimoji="1" lang="ja-JP" altLang="en-US" sz="2400" dirty="0"/>
              <a:t>問診</a:t>
            </a:r>
          </a:p>
        </p:txBody>
      </p:sp>
      <p:sp>
        <p:nvSpPr>
          <p:cNvPr id="26" name="テキスト ボックス 25">
            <a:extLst>
              <a:ext uri="{FF2B5EF4-FFF2-40B4-BE49-F238E27FC236}">
                <a16:creationId xmlns:a16="http://schemas.microsoft.com/office/drawing/2014/main" id="{18AE0FD5-E022-F983-CDBF-426A04A0AAB6}"/>
              </a:ext>
            </a:extLst>
          </p:cNvPr>
          <p:cNvSpPr txBox="1"/>
          <p:nvPr/>
        </p:nvSpPr>
        <p:spPr>
          <a:xfrm>
            <a:off x="2438400" y="4092691"/>
            <a:ext cx="2271252" cy="461665"/>
          </a:xfrm>
          <a:prstGeom prst="rect">
            <a:avLst/>
          </a:prstGeom>
          <a:noFill/>
        </p:spPr>
        <p:txBody>
          <a:bodyPr wrap="square" rtlCol="0">
            <a:spAutoFit/>
          </a:bodyPr>
          <a:lstStyle/>
          <a:p>
            <a:r>
              <a:rPr kumimoji="1" lang="ja-JP" altLang="en-US" sz="2400" dirty="0"/>
              <a:t>採血検査</a:t>
            </a:r>
          </a:p>
        </p:txBody>
      </p:sp>
      <p:sp>
        <p:nvSpPr>
          <p:cNvPr id="27" name="テキスト ボックス 26">
            <a:extLst>
              <a:ext uri="{FF2B5EF4-FFF2-40B4-BE49-F238E27FC236}">
                <a16:creationId xmlns:a16="http://schemas.microsoft.com/office/drawing/2014/main" id="{2AD89B94-06B7-8456-3057-DCE11A39EB2B}"/>
              </a:ext>
            </a:extLst>
          </p:cNvPr>
          <p:cNvSpPr txBox="1"/>
          <p:nvPr/>
        </p:nvSpPr>
        <p:spPr>
          <a:xfrm>
            <a:off x="3641135" y="3053347"/>
            <a:ext cx="1481471" cy="461665"/>
          </a:xfrm>
          <a:prstGeom prst="rect">
            <a:avLst/>
          </a:prstGeom>
          <a:noFill/>
        </p:spPr>
        <p:txBody>
          <a:bodyPr wrap="square" rtlCol="0">
            <a:spAutoFit/>
          </a:bodyPr>
          <a:lstStyle/>
          <a:p>
            <a:r>
              <a:rPr kumimoji="1" lang="ja-JP" altLang="en-US" sz="2400" dirty="0"/>
              <a:t>画像検査</a:t>
            </a:r>
          </a:p>
        </p:txBody>
      </p:sp>
      <p:sp>
        <p:nvSpPr>
          <p:cNvPr id="28" name="テキスト ボックス 27">
            <a:extLst>
              <a:ext uri="{FF2B5EF4-FFF2-40B4-BE49-F238E27FC236}">
                <a16:creationId xmlns:a16="http://schemas.microsoft.com/office/drawing/2014/main" id="{2F4F3257-7BCF-B143-ECDB-426A12BA4021}"/>
              </a:ext>
            </a:extLst>
          </p:cNvPr>
          <p:cNvSpPr txBox="1"/>
          <p:nvPr/>
        </p:nvSpPr>
        <p:spPr>
          <a:xfrm>
            <a:off x="4955458" y="4142436"/>
            <a:ext cx="1944808" cy="461665"/>
          </a:xfrm>
          <a:prstGeom prst="rect">
            <a:avLst/>
          </a:prstGeom>
          <a:noFill/>
        </p:spPr>
        <p:txBody>
          <a:bodyPr wrap="square" rtlCol="0">
            <a:spAutoFit/>
          </a:bodyPr>
          <a:lstStyle/>
          <a:p>
            <a:r>
              <a:rPr kumimoji="1" lang="ja-JP" altLang="en-US" sz="2400" dirty="0"/>
              <a:t>細胞検査</a:t>
            </a:r>
          </a:p>
        </p:txBody>
      </p:sp>
      <p:sp>
        <p:nvSpPr>
          <p:cNvPr id="29" name="テキスト ボックス 28">
            <a:extLst>
              <a:ext uri="{FF2B5EF4-FFF2-40B4-BE49-F238E27FC236}">
                <a16:creationId xmlns:a16="http://schemas.microsoft.com/office/drawing/2014/main" id="{462428AD-B808-C67E-593A-81C83900AFCD}"/>
              </a:ext>
            </a:extLst>
          </p:cNvPr>
          <p:cNvSpPr txBox="1"/>
          <p:nvPr/>
        </p:nvSpPr>
        <p:spPr>
          <a:xfrm>
            <a:off x="6079898" y="3010675"/>
            <a:ext cx="3038167" cy="461665"/>
          </a:xfrm>
          <a:prstGeom prst="rect">
            <a:avLst/>
          </a:prstGeom>
          <a:noFill/>
        </p:spPr>
        <p:txBody>
          <a:bodyPr wrap="square" rtlCol="0">
            <a:spAutoFit/>
          </a:bodyPr>
          <a:lstStyle/>
          <a:p>
            <a:r>
              <a:rPr kumimoji="1" lang="ja-JP" altLang="en-US" sz="2400" dirty="0"/>
              <a:t>組織検査</a:t>
            </a:r>
          </a:p>
        </p:txBody>
      </p:sp>
      <p:pic>
        <p:nvPicPr>
          <p:cNvPr id="33" name="図 32">
            <a:extLst>
              <a:ext uri="{FF2B5EF4-FFF2-40B4-BE49-F238E27FC236}">
                <a16:creationId xmlns:a16="http://schemas.microsoft.com/office/drawing/2014/main" id="{6E2E786B-3186-868E-89CF-7458BF76A4B4}"/>
              </a:ext>
            </a:extLst>
          </p:cNvPr>
          <p:cNvPicPr>
            <a:picLocks noChangeAspect="1"/>
          </p:cNvPicPr>
          <p:nvPr/>
        </p:nvPicPr>
        <p:blipFill>
          <a:blip r:embed="rId4"/>
          <a:stretch>
            <a:fillRect/>
          </a:stretch>
        </p:blipFill>
        <p:spPr>
          <a:xfrm>
            <a:off x="2438400" y="4712761"/>
            <a:ext cx="1496843" cy="1496843"/>
          </a:xfrm>
          <a:prstGeom prst="rect">
            <a:avLst/>
          </a:prstGeom>
        </p:spPr>
      </p:pic>
      <p:sp>
        <p:nvSpPr>
          <p:cNvPr id="35" name="テキスト ボックス 34">
            <a:extLst>
              <a:ext uri="{FF2B5EF4-FFF2-40B4-BE49-F238E27FC236}">
                <a16:creationId xmlns:a16="http://schemas.microsoft.com/office/drawing/2014/main" id="{5C97E1D8-12B8-5617-A7BA-303F7AE68B38}"/>
              </a:ext>
            </a:extLst>
          </p:cNvPr>
          <p:cNvSpPr txBox="1"/>
          <p:nvPr/>
        </p:nvSpPr>
        <p:spPr>
          <a:xfrm>
            <a:off x="7817010" y="4192180"/>
            <a:ext cx="1986116" cy="461665"/>
          </a:xfrm>
          <a:prstGeom prst="rect">
            <a:avLst/>
          </a:prstGeom>
          <a:noFill/>
        </p:spPr>
        <p:txBody>
          <a:bodyPr wrap="square" rtlCol="0">
            <a:spAutoFit/>
          </a:bodyPr>
          <a:lstStyle/>
          <a:p>
            <a:r>
              <a:rPr kumimoji="1" lang="ja-JP" altLang="en-US" sz="2400" dirty="0"/>
              <a:t>遺伝子検査</a:t>
            </a:r>
          </a:p>
        </p:txBody>
      </p:sp>
      <p:sp>
        <p:nvSpPr>
          <p:cNvPr id="37" name="楕円 36">
            <a:extLst>
              <a:ext uri="{FF2B5EF4-FFF2-40B4-BE49-F238E27FC236}">
                <a16:creationId xmlns:a16="http://schemas.microsoft.com/office/drawing/2014/main" id="{18F16BEC-B679-74F0-17A3-7D05C0BE84B2}"/>
              </a:ext>
            </a:extLst>
          </p:cNvPr>
          <p:cNvSpPr/>
          <p:nvPr/>
        </p:nvSpPr>
        <p:spPr>
          <a:xfrm>
            <a:off x="1688572" y="1680602"/>
            <a:ext cx="4493342" cy="76485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t>がんを見つける検査</a:t>
            </a:r>
          </a:p>
        </p:txBody>
      </p:sp>
      <p:sp>
        <p:nvSpPr>
          <p:cNvPr id="42" name="吹き出し: 角を丸めた四角形 41">
            <a:extLst>
              <a:ext uri="{FF2B5EF4-FFF2-40B4-BE49-F238E27FC236}">
                <a16:creationId xmlns:a16="http://schemas.microsoft.com/office/drawing/2014/main" id="{2FB90F2E-B04F-B7DF-CA9E-3B509F8A0B09}"/>
              </a:ext>
            </a:extLst>
          </p:cNvPr>
          <p:cNvSpPr/>
          <p:nvPr/>
        </p:nvSpPr>
        <p:spPr>
          <a:xfrm>
            <a:off x="6798820" y="5431133"/>
            <a:ext cx="88863" cy="45719"/>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吹き出し: 角を丸めた四角形 42">
            <a:extLst>
              <a:ext uri="{FF2B5EF4-FFF2-40B4-BE49-F238E27FC236}">
                <a16:creationId xmlns:a16="http://schemas.microsoft.com/office/drawing/2014/main" id="{D07D5703-ACFA-4DC9-9D92-1C5DF7A924D4}"/>
              </a:ext>
            </a:extLst>
          </p:cNvPr>
          <p:cNvSpPr/>
          <p:nvPr/>
        </p:nvSpPr>
        <p:spPr>
          <a:xfrm>
            <a:off x="5983904" y="5254605"/>
            <a:ext cx="2441652" cy="923360"/>
          </a:xfrm>
          <a:prstGeom prst="wedgeRoundRectCallout">
            <a:avLst>
              <a:gd name="adj1" fmla="val -14701"/>
              <a:gd name="adj2" fmla="val -17938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2"/>
                </a:solidFill>
              </a:rPr>
              <a:t>がんの確定診断</a:t>
            </a:r>
          </a:p>
        </p:txBody>
      </p:sp>
      <p:sp>
        <p:nvSpPr>
          <p:cNvPr id="46" name="テキスト ボックス 45">
            <a:extLst>
              <a:ext uri="{FF2B5EF4-FFF2-40B4-BE49-F238E27FC236}">
                <a16:creationId xmlns:a16="http://schemas.microsoft.com/office/drawing/2014/main" id="{2AD97CAE-61C7-184A-7067-63A31943D706}"/>
              </a:ext>
            </a:extLst>
          </p:cNvPr>
          <p:cNvSpPr txBox="1"/>
          <p:nvPr/>
        </p:nvSpPr>
        <p:spPr>
          <a:xfrm>
            <a:off x="10350649" y="2939846"/>
            <a:ext cx="449225" cy="2062103"/>
          </a:xfrm>
          <a:prstGeom prst="rect">
            <a:avLst/>
          </a:prstGeom>
          <a:noFill/>
        </p:spPr>
        <p:txBody>
          <a:bodyPr wrap="square" rtlCol="0">
            <a:spAutoFit/>
          </a:bodyPr>
          <a:lstStyle/>
          <a:p>
            <a:r>
              <a:rPr kumimoji="1" lang="ja-JP" altLang="en-US" sz="3200" dirty="0"/>
              <a:t>治療開始</a:t>
            </a:r>
          </a:p>
        </p:txBody>
      </p:sp>
    </p:spTree>
    <p:extLst>
      <p:ext uri="{BB962C8B-B14F-4D97-AF65-F5344CB8AC3E}">
        <p14:creationId xmlns:p14="http://schemas.microsoft.com/office/powerpoint/2010/main" val="908412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EE10F-AC74-4444-80EF-CA243571BFBA}"/>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1DFDC7A4-AAB6-E4E9-AD15-C6E1E1A40F56}"/>
              </a:ext>
            </a:extLst>
          </p:cNvPr>
          <p:cNvSpPr/>
          <p:nvPr/>
        </p:nvSpPr>
        <p:spPr>
          <a:xfrm>
            <a:off x="462116" y="304799"/>
            <a:ext cx="4395019" cy="8652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600" dirty="0"/>
              <a:t>遺伝子検査の流れ</a:t>
            </a:r>
          </a:p>
        </p:txBody>
      </p:sp>
      <p:sp>
        <p:nvSpPr>
          <p:cNvPr id="7" name="フローチャート: 処理 6">
            <a:extLst>
              <a:ext uri="{FF2B5EF4-FFF2-40B4-BE49-F238E27FC236}">
                <a16:creationId xmlns:a16="http://schemas.microsoft.com/office/drawing/2014/main" id="{8012FAD4-894D-24E1-47B2-B203FCEA5203}"/>
              </a:ext>
            </a:extLst>
          </p:cNvPr>
          <p:cNvSpPr/>
          <p:nvPr/>
        </p:nvSpPr>
        <p:spPr>
          <a:xfrm>
            <a:off x="776003" y="2057929"/>
            <a:ext cx="6667260" cy="2742142"/>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矢印: V 字型 2">
            <a:extLst>
              <a:ext uri="{FF2B5EF4-FFF2-40B4-BE49-F238E27FC236}">
                <a16:creationId xmlns:a16="http://schemas.microsoft.com/office/drawing/2014/main" id="{240BEC0D-A651-657D-6117-1244A514D486}"/>
              </a:ext>
            </a:extLst>
          </p:cNvPr>
          <p:cNvSpPr/>
          <p:nvPr/>
        </p:nvSpPr>
        <p:spPr>
          <a:xfrm>
            <a:off x="550610" y="3443050"/>
            <a:ext cx="9507790" cy="776749"/>
          </a:xfrm>
          <a:prstGeom prst="notchedRightArrow">
            <a:avLst/>
          </a:prstGeom>
          <a:solidFill>
            <a:srgbClr val="FF99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47BBE3D-76C0-7DE9-36D1-BEEDBF84D501}"/>
              </a:ext>
            </a:extLst>
          </p:cNvPr>
          <p:cNvSpPr txBox="1"/>
          <p:nvPr/>
        </p:nvSpPr>
        <p:spPr>
          <a:xfrm>
            <a:off x="1515888" y="3584915"/>
            <a:ext cx="553545" cy="523220"/>
          </a:xfrm>
          <a:prstGeom prst="rect">
            <a:avLst/>
          </a:prstGeom>
          <a:noFill/>
        </p:spPr>
        <p:txBody>
          <a:bodyPr wrap="square" rtlCol="0">
            <a:spAutoFit/>
          </a:bodyPr>
          <a:lstStyle/>
          <a:p>
            <a:r>
              <a:rPr kumimoji="1" lang="ja-JP" altLang="en-US" sz="2800" dirty="0"/>
              <a:t>●</a:t>
            </a:r>
          </a:p>
        </p:txBody>
      </p:sp>
      <p:sp>
        <p:nvSpPr>
          <p:cNvPr id="12" name="テキスト ボックス 11">
            <a:extLst>
              <a:ext uri="{FF2B5EF4-FFF2-40B4-BE49-F238E27FC236}">
                <a16:creationId xmlns:a16="http://schemas.microsoft.com/office/drawing/2014/main" id="{0510971C-0A5F-DA5F-377C-FD6475ED8CC5}"/>
              </a:ext>
            </a:extLst>
          </p:cNvPr>
          <p:cNvSpPr txBox="1"/>
          <p:nvPr/>
        </p:nvSpPr>
        <p:spPr>
          <a:xfrm>
            <a:off x="4109633" y="3585018"/>
            <a:ext cx="56535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p:txBody>
      </p:sp>
      <p:sp>
        <p:nvSpPr>
          <p:cNvPr id="14" name="テキスト ボックス 13">
            <a:extLst>
              <a:ext uri="{FF2B5EF4-FFF2-40B4-BE49-F238E27FC236}">
                <a16:creationId xmlns:a16="http://schemas.microsoft.com/office/drawing/2014/main" id="{F697DA5D-7F14-B38C-B1F8-3C94A9E95A62}"/>
              </a:ext>
            </a:extLst>
          </p:cNvPr>
          <p:cNvSpPr txBox="1"/>
          <p:nvPr/>
        </p:nvSpPr>
        <p:spPr>
          <a:xfrm>
            <a:off x="2883985" y="3582435"/>
            <a:ext cx="605672"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p:txBody>
      </p:sp>
      <p:sp>
        <p:nvSpPr>
          <p:cNvPr id="16" name="テキスト ボックス 15">
            <a:extLst>
              <a:ext uri="{FF2B5EF4-FFF2-40B4-BE49-F238E27FC236}">
                <a16:creationId xmlns:a16="http://schemas.microsoft.com/office/drawing/2014/main" id="{C0CD0056-7822-45F8-2B26-DADCFBAF39E9}"/>
              </a:ext>
            </a:extLst>
          </p:cNvPr>
          <p:cNvSpPr txBox="1"/>
          <p:nvPr/>
        </p:nvSpPr>
        <p:spPr>
          <a:xfrm>
            <a:off x="5354152" y="3591200"/>
            <a:ext cx="963561"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p:txBody>
      </p:sp>
      <p:sp>
        <p:nvSpPr>
          <p:cNvPr id="18" name="テキスト ボックス 17">
            <a:extLst>
              <a:ext uri="{FF2B5EF4-FFF2-40B4-BE49-F238E27FC236}">
                <a16:creationId xmlns:a16="http://schemas.microsoft.com/office/drawing/2014/main" id="{E8A9E7B3-5960-491A-F8EC-FC4CEFB677E1}"/>
              </a:ext>
            </a:extLst>
          </p:cNvPr>
          <p:cNvSpPr txBox="1"/>
          <p:nvPr/>
        </p:nvSpPr>
        <p:spPr>
          <a:xfrm>
            <a:off x="6545809" y="3582870"/>
            <a:ext cx="1189703"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p:txBody>
      </p:sp>
      <p:sp>
        <p:nvSpPr>
          <p:cNvPr id="22" name="テキスト ボックス 21">
            <a:extLst>
              <a:ext uri="{FF2B5EF4-FFF2-40B4-BE49-F238E27FC236}">
                <a16:creationId xmlns:a16="http://schemas.microsoft.com/office/drawing/2014/main" id="{47779551-A819-D796-FCAA-6D00142D43C7}"/>
              </a:ext>
            </a:extLst>
          </p:cNvPr>
          <p:cNvSpPr txBox="1"/>
          <p:nvPr/>
        </p:nvSpPr>
        <p:spPr>
          <a:xfrm>
            <a:off x="8370188" y="3582435"/>
            <a:ext cx="963561"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p:txBody>
      </p:sp>
      <p:pic>
        <p:nvPicPr>
          <p:cNvPr id="24" name="図 23">
            <a:extLst>
              <a:ext uri="{FF2B5EF4-FFF2-40B4-BE49-F238E27FC236}">
                <a16:creationId xmlns:a16="http://schemas.microsoft.com/office/drawing/2014/main" id="{DD7AE17F-7920-CA73-2F20-91AD95AC6CF5}"/>
              </a:ext>
            </a:extLst>
          </p:cNvPr>
          <p:cNvPicPr>
            <a:picLocks noChangeAspect="1"/>
          </p:cNvPicPr>
          <p:nvPr/>
        </p:nvPicPr>
        <p:blipFill>
          <a:blip r:embed="rId3"/>
          <a:stretch>
            <a:fillRect/>
          </a:stretch>
        </p:blipFill>
        <p:spPr>
          <a:xfrm rot="20431673">
            <a:off x="187009" y="1583825"/>
            <a:ext cx="1570792" cy="1570792"/>
          </a:xfrm>
          <a:prstGeom prst="rect">
            <a:avLst/>
          </a:prstGeom>
        </p:spPr>
      </p:pic>
      <p:sp>
        <p:nvSpPr>
          <p:cNvPr id="25" name="テキスト ボックス 24">
            <a:extLst>
              <a:ext uri="{FF2B5EF4-FFF2-40B4-BE49-F238E27FC236}">
                <a16:creationId xmlns:a16="http://schemas.microsoft.com/office/drawing/2014/main" id="{F839BFAA-F252-6CB8-3687-913542B2AD3F}"/>
              </a:ext>
            </a:extLst>
          </p:cNvPr>
          <p:cNvSpPr txBox="1"/>
          <p:nvPr/>
        </p:nvSpPr>
        <p:spPr>
          <a:xfrm>
            <a:off x="1391264" y="3011586"/>
            <a:ext cx="936014" cy="461665"/>
          </a:xfrm>
          <a:prstGeom prst="rect">
            <a:avLst/>
          </a:prstGeom>
          <a:noFill/>
        </p:spPr>
        <p:txBody>
          <a:bodyPr wrap="square" rtlCol="0">
            <a:spAutoFit/>
          </a:bodyPr>
          <a:lstStyle/>
          <a:p>
            <a:r>
              <a:rPr kumimoji="1" lang="ja-JP" altLang="en-US" sz="2400" dirty="0"/>
              <a:t>問診</a:t>
            </a:r>
          </a:p>
        </p:txBody>
      </p:sp>
      <p:sp>
        <p:nvSpPr>
          <p:cNvPr id="26" name="テキスト ボックス 25">
            <a:extLst>
              <a:ext uri="{FF2B5EF4-FFF2-40B4-BE49-F238E27FC236}">
                <a16:creationId xmlns:a16="http://schemas.microsoft.com/office/drawing/2014/main" id="{1C57D037-E392-69A9-7058-0BAF69B1473C}"/>
              </a:ext>
            </a:extLst>
          </p:cNvPr>
          <p:cNvSpPr txBox="1"/>
          <p:nvPr/>
        </p:nvSpPr>
        <p:spPr>
          <a:xfrm>
            <a:off x="2438400" y="4092691"/>
            <a:ext cx="2271252" cy="584775"/>
          </a:xfrm>
          <a:prstGeom prst="rect">
            <a:avLst/>
          </a:prstGeom>
          <a:noFill/>
        </p:spPr>
        <p:txBody>
          <a:bodyPr wrap="square" rtlCol="0">
            <a:spAutoFit/>
          </a:bodyPr>
          <a:lstStyle/>
          <a:p>
            <a:r>
              <a:rPr kumimoji="1" lang="ja-JP" altLang="en-US" sz="3200" dirty="0">
                <a:solidFill>
                  <a:srgbClr val="FF0000"/>
                </a:solidFill>
              </a:rPr>
              <a:t>採血検査</a:t>
            </a:r>
          </a:p>
        </p:txBody>
      </p:sp>
      <p:sp>
        <p:nvSpPr>
          <p:cNvPr id="27" name="テキスト ボックス 26">
            <a:extLst>
              <a:ext uri="{FF2B5EF4-FFF2-40B4-BE49-F238E27FC236}">
                <a16:creationId xmlns:a16="http://schemas.microsoft.com/office/drawing/2014/main" id="{B3935DAE-E8B5-11C9-2F9C-C133FCFC6E3C}"/>
              </a:ext>
            </a:extLst>
          </p:cNvPr>
          <p:cNvSpPr txBox="1"/>
          <p:nvPr/>
        </p:nvSpPr>
        <p:spPr>
          <a:xfrm>
            <a:off x="3414053" y="2973992"/>
            <a:ext cx="2005057" cy="584775"/>
          </a:xfrm>
          <a:prstGeom prst="rect">
            <a:avLst/>
          </a:prstGeom>
          <a:noFill/>
        </p:spPr>
        <p:txBody>
          <a:bodyPr wrap="square" rtlCol="0">
            <a:spAutoFit/>
          </a:bodyPr>
          <a:lstStyle/>
          <a:p>
            <a:r>
              <a:rPr kumimoji="1" lang="ja-JP" altLang="en-US" sz="3200" dirty="0">
                <a:solidFill>
                  <a:srgbClr val="FF0000"/>
                </a:solidFill>
              </a:rPr>
              <a:t>画像検査</a:t>
            </a:r>
          </a:p>
        </p:txBody>
      </p:sp>
      <p:sp>
        <p:nvSpPr>
          <p:cNvPr id="28" name="テキスト ボックス 27">
            <a:extLst>
              <a:ext uri="{FF2B5EF4-FFF2-40B4-BE49-F238E27FC236}">
                <a16:creationId xmlns:a16="http://schemas.microsoft.com/office/drawing/2014/main" id="{DC0711A1-622E-94E4-31DC-5358B7904C61}"/>
              </a:ext>
            </a:extLst>
          </p:cNvPr>
          <p:cNvSpPr txBox="1"/>
          <p:nvPr/>
        </p:nvSpPr>
        <p:spPr>
          <a:xfrm>
            <a:off x="4811181" y="4130624"/>
            <a:ext cx="1944808" cy="584775"/>
          </a:xfrm>
          <a:prstGeom prst="rect">
            <a:avLst/>
          </a:prstGeom>
          <a:noFill/>
        </p:spPr>
        <p:txBody>
          <a:bodyPr wrap="square" rtlCol="0">
            <a:spAutoFit/>
          </a:bodyPr>
          <a:lstStyle/>
          <a:p>
            <a:r>
              <a:rPr kumimoji="1" lang="ja-JP" altLang="en-US" sz="3200" dirty="0">
                <a:solidFill>
                  <a:srgbClr val="FF0000"/>
                </a:solidFill>
              </a:rPr>
              <a:t>細胞検査</a:t>
            </a:r>
          </a:p>
        </p:txBody>
      </p:sp>
      <p:sp>
        <p:nvSpPr>
          <p:cNvPr id="29" name="テキスト ボックス 28">
            <a:extLst>
              <a:ext uri="{FF2B5EF4-FFF2-40B4-BE49-F238E27FC236}">
                <a16:creationId xmlns:a16="http://schemas.microsoft.com/office/drawing/2014/main" id="{CB5E4514-4901-8DEB-B28F-CFA1414DF4AC}"/>
              </a:ext>
            </a:extLst>
          </p:cNvPr>
          <p:cNvSpPr txBox="1"/>
          <p:nvPr/>
        </p:nvSpPr>
        <p:spPr>
          <a:xfrm>
            <a:off x="6079898" y="3010675"/>
            <a:ext cx="3038167" cy="461665"/>
          </a:xfrm>
          <a:prstGeom prst="rect">
            <a:avLst/>
          </a:prstGeom>
          <a:noFill/>
        </p:spPr>
        <p:txBody>
          <a:bodyPr wrap="square" rtlCol="0">
            <a:spAutoFit/>
          </a:bodyPr>
          <a:lstStyle/>
          <a:p>
            <a:r>
              <a:rPr kumimoji="1" lang="ja-JP" altLang="en-US" sz="2400" dirty="0"/>
              <a:t>組織検査</a:t>
            </a:r>
          </a:p>
        </p:txBody>
      </p:sp>
      <p:pic>
        <p:nvPicPr>
          <p:cNvPr id="33" name="図 32">
            <a:extLst>
              <a:ext uri="{FF2B5EF4-FFF2-40B4-BE49-F238E27FC236}">
                <a16:creationId xmlns:a16="http://schemas.microsoft.com/office/drawing/2014/main" id="{27ACCE31-B72C-B2D5-AA08-F4F24726BFB0}"/>
              </a:ext>
            </a:extLst>
          </p:cNvPr>
          <p:cNvPicPr>
            <a:picLocks noChangeAspect="1"/>
          </p:cNvPicPr>
          <p:nvPr/>
        </p:nvPicPr>
        <p:blipFill>
          <a:blip r:embed="rId4"/>
          <a:stretch>
            <a:fillRect/>
          </a:stretch>
        </p:blipFill>
        <p:spPr>
          <a:xfrm>
            <a:off x="2438400" y="4712761"/>
            <a:ext cx="1496843" cy="1496843"/>
          </a:xfrm>
          <a:prstGeom prst="rect">
            <a:avLst/>
          </a:prstGeom>
        </p:spPr>
      </p:pic>
      <p:sp>
        <p:nvSpPr>
          <p:cNvPr id="35" name="テキスト ボックス 34">
            <a:extLst>
              <a:ext uri="{FF2B5EF4-FFF2-40B4-BE49-F238E27FC236}">
                <a16:creationId xmlns:a16="http://schemas.microsoft.com/office/drawing/2014/main" id="{DE4AF0E2-A7AB-F9DE-F1F9-04473389E5F2}"/>
              </a:ext>
            </a:extLst>
          </p:cNvPr>
          <p:cNvSpPr txBox="1"/>
          <p:nvPr/>
        </p:nvSpPr>
        <p:spPr>
          <a:xfrm>
            <a:off x="7817010" y="4192180"/>
            <a:ext cx="1986116" cy="461665"/>
          </a:xfrm>
          <a:prstGeom prst="rect">
            <a:avLst/>
          </a:prstGeom>
          <a:noFill/>
        </p:spPr>
        <p:txBody>
          <a:bodyPr wrap="square" rtlCol="0">
            <a:spAutoFit/>
          </a:bodyPr>
          <a:lstStyle/>
          <a:p>
            <a:r>
              <a:rPr kumimoji="1" lang="ja-JP" altLang="en-US" sz="2400" dirty="0"/>
              <a:t>遺伝子検査</a:t>
            </a:r>
          </a:p>
        </p:txBody>
      </p:sp>
      <p:sp>
        <p:nvSpPr>
          <p:cNvPr id="37" name="楕円 36">
            <a:extLst>
              <a:ext uri="{FF2B5EF4-FFF2-40B4-BE49-F238E27FC236}">
                <a16:creationId xmlns:a16="http://schemas.microsoft.com/office/drawing/2014/main" id="{0CFAA09C-43B3-E300-2B77-A7B24FC397A3}"/>
              </a:ext>
            </a:extLst>
          </p:cNvPr>
          <p:cNvSpPr/>
          <p:nvPr/>
        </p:nvSpPr>
        <p:spPr>
          <a:xfrm>
            <a:off x="1688572" y="1680602"/>
            <a:ext cx="4493342" cy="76485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t>がんを見つける検査</a:t>
            </a:r>
          </a:p>
        </p:txBody>
      </p:sp>
      <p:sp>
        <p:nvSpPr>
          <p:cNvPr id="42" name="吹き出し: 角を丸めた四角形 41">
            <a:extLst>
              <a:ext uri="{FF2B5EF4-FFF2-40B4-BE49-F238E27FC236}">
                <a16:creationId xmlns:a16="http://schemas.microsoft.com/office/drawing/2014/main" id="{F3241A2C-5081-AAE9-D4A0-8DE5461AD2F0}"/>
              </a:ext>
            </a:extLst>
          </p:cNvPr>
          <p:cNvSpPr/>
          <p:nvPr/>
        </p:nvSpPr>
        <p:spPr>
          <a:xfrm>
            <a:off x="6798820" y="5431133"/>
            <a:ext cx="88863" cy="45719"/>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吹き出し: 角を丸めた四角形 42">
            <a:extLst>
              <a:ext uri="{FF2B5EF4-FFF2-40B4-BE49-F238E27FC236}">
                <a16:creationId xmlns:a16="http://schemas.microsoft.com/office/drawing/2014/main" id="{1907EE61-6B29-9CD0-FA97-8C65AE652EC9}"/>
              </a:ext>
            </a:extLst>
          </p:cNvPr>
          <p:cNvSpPr/>
          <p:nvPr/>
        </p:nvSpPr>
        <p:spPr>
          <a:xfrm>
            <a:off x="5983904" y="5254605"/>
            <a:ext cx="2441652" cy="923360"/>
          </a:xfrm>
          <a:prstGeom prst="wedgeRoundRectCallout">
            <a:avLst>
              <a:gd name="adj1" fmla="val -14701"/>
              <a:gd name="adj2" fmla="val -17938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2"/>
                </a:solidFill>
              </a:rPr>
              <a:t>がんの確定診断</a:t>
            </a:r>
          </a:p>
        </p:txBody>
      </p:sp>
      <p:sp>
        <p:nvSpPr>
          <p:cNvPr id="46" name="テキスト ボックス 45">
            <a:extLst>
              <a:ext uri="{FF2B5EF4-FFF2-40B4-BE49-F238E27FC236}">
                <a16:creationId xmlns:a16="http://schemas.microsoft.com/office/drawing/2014/main" id="{0C629D7E-96ED-694A-33F4-25AF1C04E0FC}"/>
              </a:ext>
            </a:extLst>
          </p:cNvPr>
          <p:cNvSpPr txBox="1"/>
          <p:nvPr/>
        </p:nvSpPr>
        <p:spPr>
          <a:xfrm>
            <a:off x="10350649" y="2939846"/>
            <a:ext cx="449225" cy="2062103"/>
          </a:xfrm>
          <a:prstGeom prst="rect">
            <a:avLst/>
          </a:prstGeom>
          <a:noFill/>
        </p:spPr>
        <p:txBody>
          <a:bodyPr wrap="square" rtlCol="0">
            <a:spAutoFit/>
          </a:bodyPr>
          <a:lstStyle/>
          <a:p>
            <a:r>
              <a:rPr kumimoji="1" lang="ja-JP" altLang="en-US" sz="3200" dirty="0"/>
              <a:t>治療開始</a:t>
            </a:r>
          </a:p>
        </p:txBody>
      </p:sp>
    </p:spTree>
    <p:extLst>
      <p:ext uri="{BB962C8B-B14F-4D97-AF65-F5344CB8AC3E}">
        <p14:creationId xmlns:p14="http://schemas.microsoft.com/office/powerpoint/2010/main" val="3302882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068FD4E-9CA0-E113-B74C-6FB072958837}"/>
              </a:ext>
            </a:extLst>
          </p:cNvPr>
          <p:cNvSpPr/>
          <p:nvPr/>
        </p:nvSpPr>
        <p:spPr>
          <a:xfrm>
            <a:off x="462116" y="304799"/>
            <a:ext cx="4301684" cy="8652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600" dirty="0"/>
              <a:t>遺伝子検査の流れ</a:t>
            </a:r>
          </a:p>
        </p:txBody>
      </p:sp>
      <p:pic>
        <p:nvPicPr>
          <p:cNvPr id="6" name="図 5">
            <a:extLst>
              <a:ext uri="{FF2B5EF4-FFF2-40B4-BE49-F238E27FC236}">
                <a16:creationId xmlns:a16="http://schemas.microsoft.com/office/drawing/2014/main" id="{A6FA7E54-4805-57A3-F31C-ACFBFE6BFD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831" y="1311764"/>
            <a:ext cx="2447140" cy="2447140"/>
          </a:xfrm>
          <a:prstGeom prst="rect">
            <a:avLst/>
          </a:prstGeom>
        </p:spPr>
      </p:pic>
      <p:pic>
        <p:nvPicPr>
          <p:cNvPr id="8" name="図 7">
            <a:extLst>
              <a:ext uri="{FF2B5EF4-FFF2-40B4-BE49-F238E27FC236}">
                <a16:creationId xmlns:a16="http://schemas.microsoft.com/office/drawing/2014/main" id="{E980232D-D43D-51B9-94CD-E4B678BC67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6906" y="1486733"/>
            <a:ext cx="2272171" cy="2272171"/>
          </a:xfrm>
          <a:prstGeom prst="rect">
            <a:avLst/>
          </a:prstGeom>
        </p:spPr>
      </p:pic>
      <p:pic>
        <p:nvPicPr>
          <p:cNvPr id="10" name="図 9">
            <a:extLst>
              <a:ext uri="{FF2B5EF4-FFF2-40B4-BE49-F238E27FC236}">
                <a16:creationId xmlns:a16="http://schemas.microsoft.com/office/drawing/2014/main" id="{0081A297-BE8E-C6DD-3E40-ED0AD95282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3800" y="1494374"/>
            <a:ext cx="1882277" cy="1882277"/>
          </a:xfrm>
          <a:prstGeom prst="rect">
            <a:avLst/>
          </a:prstGeom>
        </p:spPr>
      </p:pic>
      <p:sp>
        <p:nvSpPr>
          <p:cNvPr id="17" name="テキスト ボックス 16">
            <a:extLst>
              <a:ext uri="{FF2B5EF4-FFF2-40B4-BE49-F238E27FC236}">
                <a16:creationId xmlns:a16="http://schemas.microsoft.com/office/drawing/2014/main" id="{6855A103-ACF7-49A7-E16A-6FBE4C5DE14D}"/>
              </a:ext>
            </a:extLst>
          </p:cNvPr>
          <p:cNvSpPr txBox="1"/>
          <p:nvPr/>
        </p:nvSpPr>
        <p:spPr>
          <a:xfrm>
            <a:off x="1023291" y="3765550"/>
            <a:ext cx="2798918" cy="1569660"/>
          </a:xfrm>
          <a:prstGeom prst="rect">
            <a:avLst/>
          </a:prstGeom>
          <a:noFill/>
        </p:spPr>
        <p:txBody>
          <a:bodyPr wrap="square" rtlCol="0">
            <a:spAutoFit/>
          </a:bodyPr>
          <a:lstStyle/>
          <a:p>
            <a:pPr algn="ctr"/>
            <a:r>
              <a:rPr kumimoji="1" lang="ja-JP" altLang="en-US" sz="2400" u="sng" dirty="0"/>
              <a:t>画像検査</a:t>
            </a:r>
            <a:endParaRPr kumimoji="1" lang="en-US" altLang="ja-JP" sz="2400" u="sng" dirty="0"/>
          </a:p>
          <a:p>
            <a:pPr algn="ctr"/>
            <a:r>
              <a:rPr kumimoji="1" lang="en-US" altLang="ja-JP" sz="2400" dirty="0"/>
              <a:t>X</a:t>
            </a:r>
            <a:r>
              <a:rPr kumimoji="1" lang="ja-JP" altLang="en-US" sz="2400" dirty="0"/>
              <a:t>線検査</a:t>
            </a:r>
            <a:endParaRPr kumimoji="1" lang="en-US" altLang="ja-JP" sz="2400" dirty="0"/>
          </a:p>
          <a:p>
            <a:pPr algn="ctr"/>
            <a:r>
              <a:rPr kumimoji="1" lang="en-US" altLang="ja-JP" sz="2400" dirty="0"/>
              <a:t>CT</a:t>
            </a:r>
            <a:r>
              <a:rPr kumimoji="1" lang="ja-JP" altLang="en-US" sz="2400" dirty="0"/>
              <a:t>検査</a:t>
            </a:r>
            <a:endParaRPr kumimoji="1" lang="en-US" altLang="ja-JP" sz="2400" dirty="0"/>
          </a:p>
          <a:p>
            <a:pPr algn="ctr"/>
            <a:r>
              <a:rPr kumimoji="1" lang="en-US" altLang="ja-JP" sz="2400" dirty="0"/>
              <a:t>MRI</a:t>
            </a:r>
            <a:r>
              <a:rPr kumimoji="1" lang="ja-JP" altLang="en-US" sz="2400" dirty="0"/>
              <a:t>検査</a:t>
            </a:r>
          </a:p>
        </p:txBody>
      </p:sp>
      <p:sp>
        <p:nvSpPr>
          <p:cNvPr id="18" name="テキスト ボックス 17">
            <a:extLst>
              <a:ext uri="{FF2B5EF4-FFF2-40B4-BE49-F238E27FC236}">
                <a16:creationId xmlns:a16="http://schemas.microsoft.com/office/drawing/2014/main" id="{9DBF0B8B-FA96-9F52-77F0-9D081420C865}"/>
              </a:ext>
            </a:extLst>
          </p:cNvPr>
          <p:cNvSpPr txBox="1"/>
          <p:nvPr/>
        </p:nvSpPr>
        <p:spPr>
          <a:xfrm>
            <a:off x="4654717" y="3730157"/>
            <a:ext cx="1991360" cy="830997"/>
          </a:xfrm>
          <a:prstGeom prst="rect">
            <a:avLst/>
          </a:prstGeom>
          <a:noFill/>
        </p:spPr>
        <p:txBody>
          <a:bodyPr wrap="square" rtlCol="0">
            <a:spAutoFit/>
          </a:bodyPr>
          <a:lstStyle/>
          <a:p>
            <a:pPr algn="ctr"/>
            <a:r>
              <a:rPr kumimoji="1" lang="ja-JP" altLang="en-US" sz="2400" u="sng" dirty="0"/>
              <a:t>採血</a:t>
            </a:r>
            <a:endParaRPr kumimoji="1" lang="en-US" altLang="ja-JP" sz="2400" u="sng" dirty="0"/>
          </a:p>
          <a:p>
            <a:pPr algn="ctr"/>
            <a:r>
              <a:rPr kumimoji="1" lang="ja-JP" altLang="en-US" sz="2400" dirty="0"/>
              <a:t>腫瘍マーカー</a:t>
            </a:r>
            <a:endParaRPr kumimoji="1" lang="en-US" altLang="ja-JP" sz="2400" dirty="0"/>
          </a:p>
        </p:txBody>
      </p:sp>
      <p:sp>
        <p:nvSpPr>
          <p:cNvPr id="19" name="テキスト ボックス 18">
            <a:extLst>
              <a:ext uri="{FF2B5EF4-FFF2-40B4-BE49-F238E27FC236}">
                <a16:creationId xmlns:a16="http://schemas.microsoft.com/office/drawing/2014/main" id="{7124DC6E-48C0-D313-4672-90F6FC5E61C4}"/>
              </a:ext>
            </a:extLst>
          </p:cNvPr>
          <p:cNvSpPr txBox="1"/>
          <p:nvPr/>
        </p:nvSpPr>
        <p:spPr>
          <a:xfrm>
            <a:off x="7936906" y="3730157"/>
            <a:ext cx="2702560" cy="1477328"/>
          </a:xfrm>
          <a:prstGeom prst="rect">
            <a:avLst/>
          </a:prstGeom>
          <a:noFill/>
        </p:spPr>
        <p:txBody>
          <a:bodyPr wrap="square" rtlCol="0">
            <a:spAutoFit/>
          </a:bodyPr>
          <a:lstStyle/>
          <a:p>
            <a:pPr algn="ctr"/>
            <a:r>
              <a:rPr kumimoji="1" lang="ja-JP" altLang="en-US" sz="2400" u="sng" dirty="0"/>
              <a:t>細胞検査</a:t>
            </a:r>
            <a:endParaRPr kumimoji="1" lang="en-US" altLang="ja-JP" sz="2400" u="sng" dirty="0"/>
          </a:p>
          <a:p>
            <a:pPr algn="ctr"/>
            <a:r>
              <a:rPr kumimoji="1" lang="ja-JP" altLang="en-US" sz="2400" dirty="0"/>
              <a:t>喀痰細胞診</a:t>
            </a:r>
            <a:endParaRPr kumimoji="1" lang="en-US" altLang="ja-JP" sz="2400" dirty="0"/>
          </a:p>
          <a:p>
            <a:pPr algn="ctr"/>
            <a:r>
              <a:rPr kumimoji="1" lang="ja-JP" altLang="en-US" sz="2400" dirty="0"/>
              <a:t>胸水細胞診</a:t>
            </a:r>
            <a:endParaRPr kumimoji="1" lang="en-US" altLang="ja-JP" sz="2400" dirty="0"/>
          </a:p>
          <a:p>
            <a:endParaRPr kumimoji="1" lang="ja-JP" altLang="en-US" dirty="0"/>
          </a:p>
        </p:txBody>
      </p:sp>
      <p:sp>
        <p:nvSpPr>
          <p:cNvPr id="20" name="テキスト ボックス 19">
            <a:extLst>
              <a:ext uri="{FF2B5EF4-FFF2-40B4-BE49-F238E27FC236}">
                <a16:creationId xmlns:a16="http://schemas.microsoft.com/office/drawing/2014/main" id="{3B042D8E-1573-4C55-611F-F9098ED7B750}"/>
              </a:ext>
            </a:extLst>
          </p:cNvPr>
          <p:cNvSpPr txBox="1"/>
          <p:nvPr/>
        </p:nvSpPr>
        <p:spPr>
          <a:xfrm>
            <a:off x="3072580" y="5477410"/>
            <a:ext cx="6479458" cy="646331"/>
          </a:xfrm>
          <a:prstGeom prst="rect">
            <a:avLst/>
          </a:prstGeom>
          <a:noFill/>
        </p:spPr>
        <p:txBody>
          <a:bodyPr wrap="square" rtlCol="0">
            <a:spAutoFit/>
          </a:bodyPr>
          <a:lstStyle/>
          <a:p>
            <a:r>
              <a:rPr kumimoji="1" lang="ja-JP" altLang="en-US" sz="3600" dirty="0">
                <a:solidFill>
                  <a:srgbClr val="FF0000"/>
                </a:solidFill>
              </a:rPr>
              <a:t>様々な検査からがんを見つける</a:t>
            </a:r>
          </a:p>
        </p:txBody>
      </p:sp>
    </p:spTree>
    <p:extLst>
      <p:ext uri="{BB962C8B-B14F-4D97-AF65-F5344CB8AC3E}">
        <p14:creationId xmlns:p14="http://schemas.microsoft.com/office/powerpoint/2010/main" val="1624862131"/>
      </p:ext>
    </p:extLst>
  </p:cSld>
  <p:clrMapOvr>
    <a:masterClrMapping/>
  </p:clrMapOvr>
</p:sld>
</file>

<file path=ppt/theme/theme1.xml><?xml version="1.0" encoding="utf-8"?>
<a:theme xmlns:a="http://schemas.openxmlformats.org/drawingml/2006/main" name="レトロスペクト">
  <a:themeElements>
    <a:clrScheme name="グレースケール">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Words>1424</Words>
  <PresentationFormat>ワイド画面</PresentationFormat>
  <Paragraphs>249</Paragraphs>
  <Slides>23</Slides>
  <Notes>23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23</vt:i4>
      </vt:variant>
    </vt:vector>
  </HeadingPairs>
  <TitlesOfParts>
    <vt:vector size="28" baseType="lpstr">
      <vt:lpstr>游ゴシック</vt:lpstr>
      <vt:lpstr>Calibri</vt:lpstr>
      <vt:lpstr>Calibri Light</vt:lpstr>
      <vt:lpstr>Roboto</vt:lpstr>
      <vt:lpstr>レトロスペクト</vt:lpstr>
      <vt:lpstr>がん遺伝子検査とは　Part2</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